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Fira Sans Extra Condensed Medium"/>
      <p:regular r:id="rId40"/>
      <p:bold r:id="rId41"/>
      <p:italic r:id="rId42"/>
      <p:boldItalic r:id="rId43"/>
    </p:embeddedFont>
    <p:embeddedFont>
      <p:font typeface="Roboto Condensed"/>
      <p:regular r:id="rId44"/>
      <p:bold r:id="rId45"/>
      <p:italic r:id="rId46"/>
      <p:boldItalic r:id="rId47"/>
    </p:embeddedFont>
    <p:embeddedFont>
      <p:font typeface="Roboto Condensed Light"/>
      <p:regular r:id="rId48"/>
      <p:bold r:id="rId49"/>
      <p:italic r:id="rId50"/>
      <p:boldItalic r:id="rId51"/>
    </p:embeddedFont>
    <p:embeddedFont>
      <p:font typeface="Exo 2"/>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regular.fntdata"/><Relationship Id="rId42" Type="http://schemas.openxmlformats.org/officeDocument/2006/relationships/font" Target="fonts/FiraSansExtraCondensedMedium-italic.fntdata"/><Relationship Id="rId41" Type="http://schemas.openxmlformats.org/officeDocument/2006/relationships/font" Target="fonts/FiraSansExtraCondensedMedium-bold.fntdata"/><Relationship Id="rId44" Type="http://schemas.openxmlformats.org/officeDocument/2006/relationships/font" Target="fonts/RobotoCondensed-regular.fntdata"/><Relationship Id="rId43" Type="http://schemas.openxmlformats.org/officeDocument/2006/relationships/font" Target="fonts/FiraSansExtraCondensedMedium-boldItalic.fntdata"/><Relationship Id="rId46" Type="http://schemas.openxmlformats.org/officeDocument/2006/relationships/font" Target="fonts/RobotoCondensed-italic.fntdata"/><Relationship Id="rId45" Type="http://schemas.openxmlformats.org/officeDocument/2006/relationships/font" Target="fonts/RobotoCondense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CondensedLight-regular.fntdata"/><Relationship Id="rId47" Type="http://schemas.openxmlformats.org/officeDocument/2006/relationships/font" Target="fonts/RobotoCondensed-boldItalic.fntdata"/><Relationship Id="rId49" Type="http://schemas.openxmlformats.org/officeDocument/2006/relationships/font" Target="fonts/RobotoCondensedLight-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CondensedLight-boldItalic.fntdata"/><Relationship Id="rId50" Type="http://schemas.openxmlformats.org/officeDocument/2006/relationships/font" Target="fonts/RobotoCondensedLight-italic.fntdata"/><Relationship Id="rId53" Type="http://schemas.openxmlformats.org/officeDocument/2006/relationships/font" Target="fonts/Exo2-bold.fntdata"/><Relationship Id="rId52" Type="http://schemas.openxmlformats.org/officeDocument/2006/relationships/font" Target="fonts/Exo2-regular.fntdata"/><Relationship Id="rId11" Type="http://schemas.openxmlformats.org/officeDocument/2006/relationships/slide" Target="slides/slide7.xml"/><Relationship Id="rId55" Type="http://schemas.openxmlformats.org/officeDocument/2006/relationships/font" Target="fonts/Exo2-boldItalic.fntdata"/><Relationship Id="rId10" Type="http://schemas.openxmlformats.org/officeDocument/2006/relationships/slide" Target="slides/slide6.xml"/><Relationship Id="rId54" Type="http://schemas.openxmlformats.org/officeDocument/2006/relationships/font" Target="fonts/Exo2-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baafe93df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9baafe93df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9baafe93df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9baafe93df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9baafe93df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9baafe93df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9baafe93df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9baafe93df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9baafe93df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9baafe93df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9baafe93df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9baafe93df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9baafe93df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9baafe93df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08eaa6b80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08eaa6b80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8ee6a09e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08ee6a09e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0d423cc916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0d423cc916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9baafe93d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9baafe93d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9baafe93df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9baafe93df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9baafe93df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9baafe93df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0d423cc916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0d423cc916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9baafe93df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9baafe93df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9baafe93df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9baafe93df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0d423cc91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0d423cc91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0d423cc91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0d423cc91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0d423cc91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0d423cc91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0d423cc91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0d423cc91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0d423cc91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0d423cc91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baafe93d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baafe93d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0d423cc91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0d423cc91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0d423cc916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0d423cc916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0d423cc91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0d423cc91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0d423cc916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0d423cc916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0d423cc91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0d423cc91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0d423cc91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0d423cc91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baafe93d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9baafe93d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8eaa6b80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8eaa6b80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baafe93d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baafe93d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9baafe93d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9baafe93d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d423cc91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d423cc91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baafe93d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baafe93d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1" name="Google Shape;131;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3" name="Google Shape;133;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37" name="Google Shape;137;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b="1" lang="en"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rgbClr val="434343"/>
                </a:solidFill>
                <a:latin typeface="Roboto Condensed"/>
                <a:ea typeface="Roboto Condensed"/>
                <a:cs typeface="Roboto Condensed"/>
                <a:sym typeface="Roboto Condensed"/>
              </a:rPr>
              <a:t>Please keep this slide for attribution.</a:t>
            </a:r>
            <a:endParaRPr b="1" sz="900">
              <a:solidFill>
                <a:srgbClr val="434343"/>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1">
  <p:cSld name="TITLE_ONLY_1">
    <p:spTree>
      <p:nvGrpSpPr>
        <p:cNvPr id="139" name="Shape 139"/>
        <p:cNvGrpSpPr/>
        <p:nvPr/>
      </p:nvGrpSpPr>
      <p:grpSpPr>
        <a:xfrm>
          <a:off x="0" y="0"/>
          <a:ext cx="0" cy="0"/>
          <a:chOff x="0" y="0"/>
          <a:chExt cx="0" cy="0"/>
        </a:xfrm>
      </p:grpSpPr>
      <p:sp>
        <p:nvSpPr>
          <p:cNvPr id="140" name="Google Shape;140;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29"/>
          <p:cNvSpPr/>
          <p:nvPr/>
        </p:nvSpPr>
        <p:spPr>
          <a:xfrm rot="10800000">
            <a:off x="7664083" y="-283418"/>
            <a:ext cx="1519830" cy="888118"/>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9"/>
          <p:cNvSpPr/>
          <p:nvPr/>
        </p:nvSpPr>
        <p:spPr>
          <a:xfrm rot="-5400000">
            <a:off x="-923924" y="3624256"/>
            <a:ext cx="2048701" cy="1024096"/>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_1">
    <p:spTree>
      <p:nvGrpSpPr>
        <p:cNvPr id="143" name="Shape 143"/>
        <p:cNvGrpSpPr/>
        <p:nvPr/>
      </p:nvGrpSpPr>
      <p:grpSpPr>
        <a:xfrm>
          <a:off x="0" y="0"/>
          <a:ext cx="0" cy="0"/>
          <a:chOff x="0" y="0"/>
          <a:chExt cx="0" cy="0"/>
        </a:xfrm>
      </p:grpSpPr>
      <p:sp>
        <p:nvSpPr>
          <p:cNvPr id="144" name="Google Shape;144;p30"/>
          <p:cNvSpPr/>
          <p:nvPr/>
        </p:nvSpPr>
        <p:spPr>
          <a:xfrm flipH="1">
            <a:off x="-355156" y="-411025"/>
            <a:ext cx="2010947" cy="1005224"/>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0"/>
          <p:cNvSpPr/>
          <p:nvPr/>
        </p:nvSpPr>
        <p:spPr>
          <a:xfrm flipH="1" rot="5400000">
            <a:off x="-782962" y="610497"/>
            <a:ext cx="1809290" cy="1057265"/>
          </a:xfrm>
          <a:custGeom>
            <a:rect b="b" l="l" r="r" t="t"/>
            <a:pathLst>
              <a:path extrusionOk="0" h="50605" w="8660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0"/>
          <p:cNvSpPr/>
          <p:nvPr/>
        </p:nvSpPr>
        <p:spPr>
          <a:xfrm rot="5400000">
            <a:off x="7847462" y="-36258"/>
            <a:ext cx="2305570" cy="1152499"/>
          </a:xfrm>
          <a:custGeom>
            <a:rect b="b" l="l" r="r" t="t"/>
            <a:pathLst>
              <a:path extrusionOk="0" h="46313" w="92649">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434343"/>
              </a:buClr>
              <a:buSzPts val="800"/>
              <a:buFont typeface="Nunito Light"/>
              <a:buAutoNum type="arabicPeriod"/>
              <a:defRPr>
                <a:solidFill>
                  <a:srgbClr val="000000"/>
                </a:solidFill>
              </a:defRPr>
            </a:lvl1pPr>
            <a:lvl2pPr indent="-304800" lvl="1" marL="914400" rtl="0">
              <a:spcBef>
                <a:spcPts val="1600"/>
              </a:spcBef>
              <a:spcAft>
                <a:spcPts val="0"/>
              </a:spcAft>
              <a:buClr>
                <a:srgbClr val="434343"/>
              </a:buClr>
              <a:buSzPts val="1200"/>
              <a:buFont typeface="Nunito Light"/>
              <a:buAutoNum type="alphaLcPeriod"/>
              <a:defRPr>
                <a:solidFill>
                  <a:srgbClr val="000000"/>
                </a:solidFill>
              </a:defRPr>
            </a:lvl2pPr>
            <a:lvl3pPr indent="-304800" lvl="2" marL="1371600" rtl="0">
              <a:spcBef>
                <a:spcPts val="1600"/>
              </a:spcBef>
              <a:spcAft>
                <a:spcPts val="0"/>
              </a:spcAft>
              <a:buClr>
                <a:srgbClr val="434343"/>
              </a:buClr>
              <a:buSzPts val="1200"/>
              <a:buFont typeface="Nunito Light"/>
              <a:buAutoNum type="romanLcPeriod"/>
              <a:defRPr>
                <a:solidFill>
                  <a:srgbClr val="000000"/>
                </a:solidFill>
              </a:defRPr>
            </a:lvl3pPr>
            <a:lvl4pPr indent="-304800" lvl="3" marL="1828800" rtl="0">
              <a:spcBef>
                <a:spcPts val="1600"/>
              </a:spcBef>
              <a:spcAft>
                <a:spcPts val="0"/>
              </a:spcAft>
              <a:buClr>
                <a:srgbClr val="434343"/>
              </a:buClr>
              <a:buSzPts val="1200"/>
              <a:buFont typeface="Nunito Light"/>
              <a:buAutoNum type="arabicPeriod"/>
              <a:defRPr>
                <a:solidFill>
                  <a:srgbClr val="000000"/>
                </a:solidFill>
              </a:defRPr>
            </a:lvl4pPr>
            <a:lvl5pPr indent="-304800" lvl="4" marL="2286000" rtl="0">
              <a:spcBef>
                <a:spcPts val="1600"/>
              </a:spcBef>
              <a:spcAft>
                <a:spcPts val="0"/>
              </a:spcAft>
              <a:buClr>
                <a:srgbClr val="434343"/>
              </a:buClr>
              <a:buSzPts val="1200"/>
              <a:buFont typeface="Nunito Light"/>
              <a:buAutoNum type="alphaLcPeriod"/>
              <a:defRPr>
                <a:solidFill>
                  <a:srgbClr val="000000"/>
                </a:solidFill>
              </a:defRPr>
            </a:lvl5pPr>
            <a:lvl6pPr indent="-304800" lvl="5" marL="2743200" rtl="0">
              <a:spcBef>
                <a:spcPts val="1600"/>
              </a:spcBef>
              <a:spcAft>
                <a:spcPts val="0"/>
              </a:spcAft>
              <a:buClr>
                <a:srgbClr val="434343"/>
              </a:buClr>
              <a:buSzPts val="1200"/>
              <a:buFont typeface="Nunito Light"/>
              <a:buAutoNum type="romanLcPeriod"/>
              <a:defRPr>
                <a:solidFill>
                  <a:srgbClr val="000000"/>
                </a:solidFill>
              </a:defRPr>
            </a:lvl6pPr>
            <a:lvl7pPr indent="-304800" lvl="6" marL="3200400" rtl="0">
              <a:spcBef>
                <a:spcPts val="1600"/>
              </a:spcBef>
              <a:spcAft>
                <a:spcPts val="0"/>
              </a:spcAft>
              <a:buClr>
                <a:srgbClr val="434343"/>
              </a:buClr>
              <a:buSzPts val="1200"/>
              <a:buFont typeface="Nunito Light"/>
              <a:buAutoNum type="arabicPeriod"/>
              <a:defRPr>
                <a:solidFill>
                  <a:srgbClr val="000000"/>
                </a:solidFill>
              </a:defRPr>
            </a:lvl7pPr>
            <a:lvl8pPr indent="-304800" lvl="7" marL="3657600" rtl="0">
              <a:spcBef>
                <a:spcPts val="1600"/>
              </a:spcBef>
              <a:spcAft>
                <a:spcPts val="0"/>
              </a:spcAft>
              <a:buClr>
                <a:srgbClr val="434343"/>
              </a:buClr>
              <a:buSzPts val="1200"/>
              <a:buFont typeface="Nunito Light"/>
              <a:buAutoNum type="alphaLcPeriod"/>
              <a:defRPr>
                <a:solidFill>
                  <a:srgbClr val="000000"/>
                </a:solidFill>
              </a:defRPr>
            </a:lvl8pPr>
            <a:lvl9pPr indent="-304800" lvl="8" marL="4114800" rtl="0">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Exo 2"/>
              <a:buNone/>
              <a:defRPr b="1" sz="2800">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slide" Target="/ppt/slid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slide" Target="/ppt/slid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slide" Target="/ppt/slides/slid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12.xml"/><Relationship Id="rId4" Type="http://schemas.openxmlformats.org/officeDocument/2006/relationships/slide" Target="/ppt/slides/slide3.xml"/><Relationship Id="rId5" Type="http://schemas.openxmlformats.org/officeDocument/2006/relationships/slide" Target="/ppt/slides/slide6.xml"/><Relationship Id="rId6" Type="http://schemas.openxmlformats.org/officeDocument/2006/relationships/slide" Target="/ppt/slides/slide16.xml"/><Relationship Id="rId7" Type="http://schemas.openxmlformats.org/officeDocument/2006/relationships/slide" Target="/ppt/slides/slide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slide" Target="/ppt/slides/slid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53.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slide" Target="/ppt/slid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1"/>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Clr>
                <a:schemeClr val="dk1"/>
              </a:buClr>
              <a:buSzPts val="1100"/>
              <a:buFont typeface="Arial"/>
              <a:buNone/>
            </a:pPr>
            <a:r>
              <a:rPr lang="en"/>
              <a:t>Desafio Final</a:t>
            </a:r>
            <a:endParaRPr/>
          </a:p>
          <a:p>
            <a:pPr indent="0" lvl="0" marL="0" rtl="0" algn="r">
              <a:spcBef>
                <a:spcPts val="0"/>
              </a:spcBef>
              <a:spcAft>
                <a:spcPts val="0"/>
              </a:spcAft>
              <a:buClr>
                <a:schemeClr val="dk1"/>
              </a:buClr>
              <a:buSzPts val="1100"/>
              <a:buFont typeface="Arial"/>
              <a:buNone/>
            </a:pPr>
            <a:r>
              <a:rPr lang="en" sz="4600">
                <a:solidFill>
                  <a:srgbClr val="FF0000"/>
                </a:solidFill>
              </a:rPr>
              <a:t>Data Science</a:t>
            </a:r>
            <a:endParaRPr sz="4600">
              <a:solidFill>
                <a:srgbClr val="FF0000"/>
              </a:solidFill>
            </a:endParaRPr>
          </a:p>
        </p:txBody>
      </p:sp>
      <p:cxnSp>
        <p:nvCxnSpPr>
          <p:cNvPr id="153" name="Google Shape;153;p31"/>
          <p:cNvCxnSpPr/>
          <p:nvPr/>
        </p:nvCxnSpPr>
        <p:spPr>
          <a:xfrm>
            <a:off x="6677025" y="3176000"/>
            <a:ext cx="2460000" cy="0"/>
          </a:xfrm>
          <a:prstGeom prst="straightConnector1">
            <a:avLst/>
          </a:prstGeom>
          <a:noFill/>
          <a:ln cap="flat" cmpd="sng" w="9525">
            <a:solidFill>
              <a:srgbClr val="434343"/>
            </a:solidFill>
            <a:prstDash val="solid"/>
            <a:round/>
            <a:headEnd len="med" w="med" type="none"/>
            <a:tailEnd len="med" w="med" type="none"/>
          </a:ln>
        </p:spPr>
      </p:cxnSp>
      <p:pic>
        <p:nvPicPr>
          <p:cNvPr id="154" name="Google Shape;154;p31"/>
          <p:cNvPicPr preferRelativeResize="0"/>
          <p:nvPr/>
        </p:nvPicPr>
        <p:blipFill>
          <a:blip r:embed="rId3">
            <a:alphaModFix/>
          </a:blip>
          <a:stretch>
            <a:fillRect/>
          </a:stretch>
        </p:blipFill>
        <p:spPr>
          <a:xfrm>
            <a:off x="0" y="3480799"/>
            <a:ext cx="5540814" cy="16627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0"/>
          <p:cNvSpPr txBox="1"/>
          <p:nvPr>
            <p:ph type="ctrTitle"/>
          </p:nvPr>
        </p:nvSpPr>
        <p:spPr>
          <a:xfrm>
            <a:off x="1629900" y="79025"/>
            <a:ext cx="58842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ANÁLISIS</a:t>
            </a:r>
            <a:r>
              <a:rPr lang="en" u="sng"/>
              <a:t> DE VARIABLES </a:t>
            </a:r>
            <a:r>
              <a:rPr lang="en" u="sng"/>
              <a:t>CATEGÓRICAS</a:t>
            </a:r>
            <a:endParaRPr u="sng"/>
          </a:p>
        </p:txBody>
      </p:sp>
      <p:grpSp>
        <p:nvGrpSpPr>
          <p:cNvPr id="314" name="Google Shape;314;p40"/>
          <p:cNvGrpSpPr/>
          <p:nvPr/>
        </p:nvGrpSpPr>
        <p:grpSpPr>
          <a:xfrm>
            <a:off x="2274597" y="2464517"/>
            <a:ext cx="4594825" cy="1842617"/>
            <a:chOff x="3834069" y="2439811"/>
            <a:chExt cx="2413629" cy="967914"/>
          </a:xfrm>
        </p:grpSpPr>
        <p:grpSp>
          <p:nvGrpSpPr>
            <p:cNvPr id="315" name="Google Shape;315;p40"/>
            <p:cNvGrpSpPr/>
            <p:nvPr/>
          </p:nvGrpSpPr>
          <p:grpSpPr>
            <a:xfrm>
              <a:off x="4960453" y="2469658"/>
              <a:ext cx="1287244" cy="885527"/>
              <a:chOff x="4960453" y="2469658"/>
              <a:chExt cx="1287244" cy="885527"/>
            </a:xfrm>
          </p:grpSpPr>
          <p:sp>
            <p:nvSpPr>
              <p:cNvPr id="316" name="Google Shape;316;p40"/>
              <p:cNvSpPr/>
              <p:nvPr/>
            </p:nvSpPr>
            <p:spPr>
              <a:xfrm>
                <a:off x="4960453" y="3257061"/>
                <a:ext cx="1287244" cy="98124"/>
              </a:xfrm>
              <a:custGeom>
                <a:rect b="b" l="l" r="r" t="t"/>
                <a:pathLst>
                  <a:path extrusionOk="0" h="6286" w="42851">
                    <a:moveTo>
                      <a:pt x="0" y="1"/>
                    </a:moveTo>
                    <a:lnTo>
                      <a:pt x="0" y="6286"/>
                    </a:lnTo>
                    <a:lnTo>
                      <a:pt x="42851" y="6286"/>
                    </a:lnTo>
                    <a:lnTo>
                      <a:pt x="42851" y="1"/>
                    </a:lnTo>
                    <a:close/>
                  </a:path>
                </a:pathLst>
              </a:custGeom>
              <a:solidFill>
                <a:srgbClr val="FF9973"/>
              </a:solidFill>
              <a:ln>
                <a:noFill/>
              </a:ln>
              <a:effectLst>
                <a:outerShdw blurRad="57150" rotWithShape="0" algn="bl" dir="540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0"/>
              <p:cNvSpPr/>
              <p:nvPr/>
            </p:nvSpPr>
            <p:spPr>
              <a:xfrm>
                <a:off x="4960454" y="3099580"/>
                <a:ext cx="1051349" cy="98140"/>
              </a:xfrm>
              <a:custGeom>
                <a:rect b="b" l="l" r="r" t="t"/>
                <a:pathLst>
                  <a:path extrusionOk="0" h="6286" w="42851">
                    <a:moveTo>
                      <a:pt x="0" y="0"/>
                    </a:moveTo>
                    <a:lnTo>
                      <a:pt x="0" y="6285"/>
                    </a:lnTo>
                    <a:lnTo>
                      <a:pt x="42851" y="6285"/>
                    </a:lnTo>
                    <a:lnTo>
                      <a:pt x="42851" y="0"/>
                    </a:lnTo>
                    <a:close/>
                  </a:path>
                </a:pathLst>
              </a:custGeom>
              <a:solidFill>
                <a:srgbClr val="FF9973"/>
              </a:solidFill>
              <a:ln>
                <a:noFill/>
              </a:ln>
              <a:effectLst>
                <a:outerShdw blurRad="57150" rotWithShape="0" algn="bl" dir="540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FF9973"/>
              </a:solidFill>
              <a:ln>
                <a:noFill/>
              </a:ln>
              <a:effectLst>
                <a:outerShdw blurRad="57150" rotWithShape="0" algn="bl" dir="540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FF9973"/>
              </a:solidFill>
              <a:ln>
                <a:noFill/>
              </a:ln>
              <a:effectLst>
                <a:outerShdw blurRad="57150" rotWithShape="0" algn="bl" dir="540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FF9973"/>
              </a:solidFill>
              <a:ln>
                <a:noFill/>
              </a:ln>
              <a:effectLst>
                <a:outerShdw blurRad="57150" rotWithShape="0" algn="bl" dir="540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FF9973"/>
              </a:solidFill>
              <a:ln>
                <a:noFill/>
              </a:ln>
              <a:effectLst>
                <a:outerShdw blurRad="57150" rotWithShape="0" algn="bl" dir="540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40"/>
            <p:cNvGrpSpPr/>
            <p:nvPr/>
          </p:nvGrpSpPr>
          <p:grpSpPr>
            <a:xfrm>
              <a:off x="3834069" y="2469658"/>
              <a:ext cx="1129846" cy="885527"/>
              <a:chOff x="3834069" y="2469658"/>
              <a:chExt cx="1129846" cy="885527"/>
            </a:xfrm>
          </p:grpSpPr>
          <p:sp>
            <p:nvSpPr>
              <p:cNvPr id="323" name="Google Shape;323;p40"/>
              <p:cNvSpPr/>
              <p:nvPr/>
            </p:nvSpPr>
            <p:spPr>
              <a:xfrm>
                <a:off x="3834069" y="3257061"/>
                <a:ext cx="1129846" cy="98124"/>
              </a:xfrm>
              <a:custGeom>
                <a:rect b="b" l="l" r="r" t="t"/>
                <a:pathLst>
                  <a:path extrusionOk="0" h="6286" w="42854">
                    <a:moveTo>
                      <a:pt x="0" y="1"/>
                    </a:moveTo>
                    <a:lnTo>
                      <a:pt x="0" y="6286"/>
                    </a:lnTo>
                    <a:lnTo>
                      <a:pt x="42854" y="6286"/>
                    </a:lnTo>
                    <a:lnTo>
                      <a:pt x="42854" y="1"/>
                    </a:lnTo>
                    <a:close/>
                  </a:path>
                </a:pathLst>
              </a:custGeom>
              <a:solidFill>
                <a:srgbClr val="00CFCC"/>
              </a:solidFill>
              <a:ln>
                <a:noFill/>
              </a:ln>
              <a:effectLst>
                <a:outerShdw blurRad="57150" rotWithShape="0" algn="bl" dir="540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0"/>
              <p:cNvSpPr/>
              <p:nvPr/>
            </p:nvSpPr>
            <p:spPr>
              <a:xfrm>
                <a:off x="4093459" y="3099580"/>
                <a:ext cx="870365" cy="98140"/>
              </a:xfrm>
              <a:custGeom>
                <a:rect b="b" l="l" r="r" t="t"/>
                <a:pathLst>
                  <a:path extrusionOk="0" h="6286" w="42854">
                    <a:moveTo>
                      <a:pt x="0" y="0"/>
                    </a:moveTo>
                    <a:lnTo>
                      <a:pt x="0" y="6285"/>
                    </a:lnTo>
                    <a:lnTo>
                      <a:pt x="42854" y="6285"/>
                    </a:lnTo>
                    <a:lnTo>
                      <a:pt x="42854" y="0"/>
                    </a:lnTo>
                    <a:close/>
                  </a:path>
                </a:pathLst>
              </a:custGeom>
              <a:solidFill>
                <a:srgbClr val="00CFCC"/>
              </a:solidFill>
              <a:ln>
                <a:noFill/>
              </a:ln>
              <a:effectLst>
                <a:outerShdw blurRad="57150" rotWithShape="0" algn="bl" dir="540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00CFCC"/>
              </a:solidFill>
              <a:ln>
                <a:noFill/>
              </a:ln>
              <a:effectLst>
                <a:outerShdw blurRad="57150" rotWithShape="0" algn="bl" dir="540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00CFCC"/>
              </a:solidFill>
              <a:ln>
                <a:noFill/>
              </a:ln>
              <a:effectLst>
                <a:outerShdw blurRad="57150" rotWithShape="0" algn="bl" dir="540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00CFCC"/>
              </a:solidFill>
              <a:ln>
                <a:noFill/>
              </a:ln>
              <a:effectLst>
                <a:outerShdw blurRad="57150" rotWithShape="0" algn="bl" dir="540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00CFCC"/>
              </a:solidFill>
              <a:ln>
                <a:noFill/>
              </a:ln>
              <a:effectLst>
                <a:outerShdw blurRad="57150" rotWithShape="0" algn="bl" dir="540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4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FD6E1"/>
              </a:solidFill>
              <a:prstDash val="solid"/>
              <a:miter lim="2997"/>
              <a:headEnd len="sm" w="sm" type="none"/>
              <a:tailEnd len="sm" w="sm" type="none"/>
            </a:ln>
            <a:effectLst>
              <a:outerShdw blurRad="57150" rotWithShape="0" algn="bl" dir="540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0" name="Google Shape;330;p40"/>
          <p:cNvCxnSpPr/>
          <p:nvPr/>
        </p:nvCxnSpPr>
        <p:spPr>
          <a:xfrm>
            <a:off x="568584" y="1270326"/>
            <a:ext cx="2543700" cy="2202000"/>
          </a:xfrm>
          <a:prstGeom prst="bentConnector3">
            <a:avLst>
              <a:gd fmla="val -9361" name="adj1"/>
            </a:avLst>
          </a:prstGeom>
          <a:noFill/>
          <a:ln cap="flat" cmpd="sng" w="9525">
            <a:solidFill>
              <a:srgbClr val="00CFCC"/>
            </a:solidFill>
            <a:prstDash val="solid"/>
            <a:round/>
            <a:headEnd len="med" w="med" type="none"/>
            <a:tailEnd len="med" w="med" type="none"/>
          </a:ln>
          <a:effectLst>
            <a:outerShdw blurRad="57150" rotWithShape="0" algn="bl" dir="5400000" dist="47625">
              <a:srgbClr val="000000">
                <a:alpha val="50000"/>
              </a:srgbClr>
            </a:outerShdw>
          </a:effectLst>
        </p:spPr>
      </p:cxnSp>
      <p:sp>
        <p:nvSpPr>
          <p:cNvPr id="331" name="Google Shape;331;p40"/>
          <p:cNvSpPr/>
          <p:nvPr/>
        </p:nvSpPr>
        <p:spPr>
          <a:xfrm>
            <a:off x="560984" y="3422435"/>
            <a:ext cx="121172" cy="121198"/>
          </a:xfrm>
          <a:custGeom>
            <a:rect b="b" l="l" r="r" t="t"/>
            <a:pathLst>
              <a:path extrusionOk="0" h="4625" w="4624">
                <a:moveTo>
                  <a:pt x="0" y="1"/>
                </a:moveTo>
                <a:lnTo>
                  <a:pt x="0" y="4624"/>
                </a:lnTo>
                <a:lnTo>
                  <a:pt x="4624" y="4624"/>
                </a:lnTo>
                <a:lnTo>
                  <a:pt x="4624" y="1"/>
                </a:lnTo>
                <a:close/>
              </a:path>
            </a:pathLst>
          </a:custGeom>
          <a:solidFill>
            <a:srgbClr val="00CF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0"/>
          <p:cNvSpPr txBox="1"/>
          <p:nvPr/>
        </p:nvSpPr>
        <p:spPr>
          <a:xfrm>
            <a:off x="754875" y="984300"/>
            <a:ext cx="2427300" cy="1262100"/>
          </a:xfrm>
          <a:prstGeom prst="rect">
            <a:avLst/>
          </a:prstGeom>
          <a:noFill/>
          <a:ln>
            <a:noFill/>
          </a:ln>
          <a:effectLst>
            <a:outerShdw blurRad="57150" rotWithShape="0" algn="bl" dir="5400000" dist="19050">
              <a:srgbClr val="000000">
                <a:alpha val="54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Cuando las columnas </a:t>
            </a:r>
            <a:r>
              <a:rPr lang="en">
                <a:latin typeface="Roboto Condensed Light"/>
                <a:ea typeface="Roboto Condensed Light"/>
                <a:cs typeface="Roboto Condensed Light"/>
                <a:sym typeface="Roboto Condensed Light"/>
              </a:rPr>
              <a:t>poseían </a:t>
            </a:r>
            <a:r>
              <a:rPr lang="en">
                <a:solidFill>
                  <a:srgbClr val="FF0000"/>
                </a:solidFill>
                <a:latin typeface="Roboto Condensed Light"/>
                <a:ea typeface="Roboto Condensed Light"/>
                <a:cs typeface="Roboto Condensed Light"/>
                <a:sym typeface="Roboto Condensed Light"/>
              </a:rPr>
              <a:t>muchas</a:t>
            </a:r>
            <a:r>
              <a:rPr lang="en">
                <a:solidFill>
                  <a:srgbClr val="FF0000"/>
                </a:solidFill>
                <a:latin typeface="Roboto Condensed Light"/>
                <a:ea typeface="Roboto Condensed Light"/>
                <a:cs typeface="Roboto Condensed Light"/>
                <a:sym typeface="Roboto Condensed Light"/>
              </a:rPr>
              <a:t> variables</a:t>
            </a:r>
            <a:r>
              <a:rPr lang="en">
                <a:latin typeface="Roboto Condensed Light"/>
                <a:ea typeface="Roboto Condensed Light"/>
                <a:cs typeface="Roboto Condensed Light"/>
                <a:sym typeface="Roboto Condensed Light"/>
              </a:rPr>
              <a:t>, </a:t>
            </a:r>
            <a:r>
              <a:rPr lang="en">
                <a:latin typeface="Roboto Condensed Light"/>
                <a:ea typeface="Roboto Condensed Light"/>
                <a:cs typeface="Roboto Condensed Light"/>
                <a:sym typeface="Roboto Condensed Light"/>
              </a:rPr>
              <a:t>optamos</a:t>
            </a:r>
            <a:r>
              <a:rPr lang="en">
                <a:latin typeface="Roboto Condensed Light"/>
                <a:ea typeface="Roboto Condensed Light"/>
                <a:cs typeface="Roboto Condensed Light"/>
                <a:sym typeface="Roboto Condensed Light"/>
              </a:rPr>
              <a:t> por conservar las variables que </a:t>
            </a:r>
            <a:r>
              <a:rPr lang="en">
                <a:latin typeface="Roboto Condensed Light"/>
                <a:ea typeface="Roboto Condensed Light"/>
                <a:cs typeface="Roboto Condensed Light"/>
                <a:sym typeface="Roboto Condensed Light"/>
              </a:rPr>
              <a:t>mayor </a:t>
            </a:r>
            <a:r>
              <a:rPr lang="en">
                <a:latin typeface="Roboto Condensed Light"/>
                <a:ea typeface="Roboto Condensed Light"/>
                <a:cs typeface="Roboto Condensed Light"/>
                <a:sym typeface="Roboto Condensed Light"/>
              </a:rPr>
              <a:t>porcentaje sumaban y el resto agrupar por “otros”</a:t>
            </a:r>
            <a:endParaRPr>
              <a:latin typeface="Roboto Condensed Light"/>
              <a:ea typeface="Roboto Condensed Light"/>
              <a:cs typeface="Roboto Condensed Light"/>
              <a:sym typeface="Roboto Condensed Light"/>
            </a:endParaRPr>
          </a:p>
        </p:txBody>
      </p:sp>
      <p:cxnSp>
        <p:nvCxnSpPr>
          <p:cNvPr id="333" name="Google Shape;333;p40"/>
          <p:cNvCxnSpPr/>
          <p:nvPr/>
        </p:nvCxnSpPr>
        <p:spPr>
          <a:xfrm flipH="1">
            <a:off x="6677004" y="1280300"/>
            <a:ext cx="1146600" cy="2563800"/>
          </a:xfrm>
          <a:prstGeom prst="bentConnector4">
            <a:avLst>
              <a:gd fmla="val -20768" name="adj1"/>
              <a:gd fmla="val 100745" name="adj2"/>
            </a:avLst>
          </a:prstGeom>
          <a:noFill/>
          <a:ln cap="flat" cmpd="sng" w="9525">
            <a:solidFill>
              <a:srgbClr val="FF9973"/>
            </a:solidFill>
            <a:prstDash val="solid"/>
            <a:round/>
            <a:headEnd len="med" w="med" type="none"/>
            <a:tailEnd len="med" w="med" type="none"/>
          </a:ln>
        </p:spPr>
      </p:cxnSp>
      <p:sp>
        <p:nvSpPr>
          <p:cNvPr id="334" name="Google Shape;334;p40"/>
          <p:cNvSpPr/>
          <p:nvPr/>
        </p:nvSpPr>
        <p:spPr>
          <a:xfrm>
            <a:off x="7991959" y="2756135"/>
            <a:ext cx="121172" cy="121198"/>
          </a:xfrm>
          <a:custGeom>
            <a:rect b="b" l="l" r="r" t="t"/>
            <a:pathLst>
              <a:path extrusionOk="0" h="4625" w="4624">
                <a:moveTo>
                  <a:pt x="0" y="1"/>
                </a:moveTo>
                <a:lnTo>
                  <a:pt x="0" y="4624"/>
                </a:lnTo>
                <a:lnTo>
                  <a:pt x="4624" y="4624"/>
                </a:lnTo>
                <a:lnTo>
                  <a:pt x="4624"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0"/>
          <p:cNvSpPr txBox="1"/>
          <p:nvPr/>
        </p:nvSpPr>
        <p:spPr>
          <a:xfrm>
            <a:off x="5257050" y="1025225"/>
            <a:ext cx="2427300" cy="1477500"/>
          </a:xfrm>
          <a:prstGeom prst="rect">
            <a:avLst/>
          </a:prstGeom>
          <a:noFill/>
          <a:ln>
            <a:noFill/>
          </a:ln>
          <a:effectLst>
            <a:outerShdw blurRad="57150" rotWithShape="0" algn="bl" dir="5400000" dist="19050">
              <a:srgbClr val="000000">
                <a:alpha val="54000"/>
              </a:srgbClr>
            </a:outerShdw>
          </a:effectLst>
        </p:spPr>
        <p:txBody>
          <a:bodyPr anchorCtr="0" anchor="t" bIns="91425" lIns="91425" spcFirstLastPara="1" rIns="91425" wrap="square" tIns="91425">
            <a:spAutoFit/>
          </a:bodyPr>
          <a:lstStyle/>
          <a:p>
            <a:pPr indent="0" lvl="0" marL="0" rtl="0" algn="r">
              <a:spcBef>
                <a:spcPts val="0"/>
              </a:spcBef>
              <a:spcAft>
                <a:spcPts val="0"/>
              </a:spcAft>
              <a:buNone/>
            </a:pPr>
            <a:r>
              <a:rPr lang="en">
                <a:latin typeface="Roboto Condensed Light"/>
                <a:ea typeface="Roboto Condensed Light"/>
                <a:cs typeface="Roboto Condensed Light"/>
                <a:sym typeface="Roboto Condensed Light"/>
              </a:rPr>
              <a:t>Por otro lado, c</a:t>
            </a:r>
            <a:r>
              <a:rPr lang="en">
                <a:latin typeface="Roboto Condensed Light"/>
                <a:ea typeface="Roboto Condensed Light"/>
                <a:cs typeface="Roboto Condensed Light"/>
                <a:sym typeface="Roboto Condensed Light"/>
              </a:rPr>
              <a:t>uando las columnas poseían </a:t>
            </a:r>
            <a:r>
              <a:rPr lang="en">
                <a:solidFill>
                  <a:srgbClr val="FF0000"/>
                </a:solidFill>
                <a:latin typeface="Roboto Condensed Light"/>
                <a:ea typeface="Roboto Condensed Light"/>
                <a:cs typeface="Roboto Condensed Light"/>
                <a:sym typeface="Roboto Condensed Light"/>
              </a:rPr>
              <a:t>pocas variables</a:t>
            </a:r>
            <a:r>
              <a:rPr lang="en">
                <a:latin typeface="Roboto Condensed Light"/>
                <a:ea typeface="Roboto Condensed Light"/>
                <a:cs typeface="Roboto Condensed Light"/>
                <a:sym typeface="Roboto Condensed Light"/>
              </a:rPr>
              <a:t>, optamos por conservarlas tal cual estaban, ya que a futuro no nos iban a generar complicaciones </a:t>
            </a:r>
            <a:endParaRPr>
              <a:latin typeface="Roboto Condensed Light"/>
              <a:ea typeface="Roboto Condensed Light"/>
              <a:cs typeface="Roboto Condensed Light"/>
              <a:sym typeface="Roboto Condensed Light"/>
            </a:endParaRPr>
          </a:p>
        </p:txBody>
      </p:sp>
      <p:sp>
        <p:nvSpPr>
          <p:cNvPr id="336" name="Google Shape;336;p40"/>
          <p:cNvSpPr txBox="1"/>
          <p:nvPr/>
        </p:nvSpPr>
        <p:spPr>
          <a:xfrm>
            <a:off x="128250" y="4373825"/>
            <a:ext cx="7556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0000"/>
                </a:solidFill>
                <a:latin typeface="Roboto Condensed"/>
                <a:ea typeface="Roboto Condensed"/>
                <a:cs typeface="Roboto Condensed"/>
                <a:sym typeface="Roboto Condensed"/>
              </a:rPr>
              <a:t>Nota: </a:t>
            </a:r>
            <a:r>
              <a:rPr lang="en">
                <a:latin typeface="Roboto Condensed Light"/>
                <a:ea typeface="Roboto Condensed Light"/>
                <a:cs typeface="Roboto Condensed Light"/>
                <a:sym typeface="Roboto Condensed Light"/>
              </a:rPr>
              <a:t>Existen casos en los que fue una mejor idea conservar algunas variables y agrupar en dos variables llamadas otros y otros 2, debido a que se formaban una especie de grupos.</a:t>
            </a:r>
            <a:endParaRPr>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1000"/>
                                        <p:tgtEl>
                                          <p:spTgt spid="33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34"/>
                                        </p:tgtEl>
                                        <p:attrNameLst>
                                          <p:attrName>style.visibility</p:attrName>
                                        </p:attrNameLst>
                                      </p:cBhvr>
                                      <p:to>
                                        <p:strVal val="visible"/>
                                      </p:to>
                                    </p:set>
                                    <p:anim calcmode="lin" valueType="num">
                                      <p:cBhvr additive="base">
                                        <p:cTn dur="1000"/>
                                        <p:tgtEl>
                                          <p:spTgt spid="3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30"/>
                                        </p:tgtEl>
                                        <p:attrNameLst>
                                          <p:attrName>style.visibility</p:attrName>
                                        </p:attrNameLst>
                                      </p:cBhvr>
                                      <p:to>
                                        <p:strVal val="visible"/>
                                      </p:to>
                                    </p:set>
                                    <p:anim calcmode="lin" valueType="num">
                                      <p:cBhvr additive="base">
                                        <p:cTn dur="1000"/>
                                        <p:tgtEl>
                                          <p:spTgt spid="33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30"/>
                                        </p:tgtEl>
                                        <p:attrNameLst>
                                          <p:attrName>style.visibility</p:attrName>
                                        </p:attrNameLst>
                                      </p:cBhvr>
                                      <p:to>
                                        <p:strVal val="visible"/>
                                      </p:to>
                                    </p:set>
                                    <p:anim calcmode="lin" valueType="num">
                                      <p:cBhvr additive="base">
                                        <p:cTn dur="1000"/>
                                        <p:tgtEl>
                                          <p:spTgt spid="330"/>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1000"/>
                                        <p:tgtEl>
                                          <p:spTgt spid="314"/>
                                        </p:tgtEl>
                                        <p:attrNameLst>
                                          <p:attrName>ppt_w</p:attrName>
                                        </p:attrNameLst>
                                      </p:cBhvr>
                                      <p:tavLst>
                                        <p:tav fmla="" tm="0">
                                          <p:val>
                                            <p:strVal val="0"/>
                                          </p:val>
                                        </p:tav>
                                        <p:tav fmla="" tm="100000">
                                          <p:val>
                                            <p:strVal val="#ppt_w"/>
                                          </p:val>
                                        </p:tav>
                                      </p:tavLst>
                                    </p:anim>
                                    <p:anim calcmode="lin" valueType="num">
                                      <p:cBhvr additive="base">
                                        <p:cTn dur="1000"/>
                                        <p:tgtEl>
                                          <p:spTgt spid="31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1"/>
          <p:cNvSpPr txBox="1"/>
          <p:nvPr>
            <p:ph type="ctrTitle"/>
          </p:nvPr>
        </p:nvSpPr>
        <p:spPr>
          <a:xfrm>
            <a:off x="1650600" y="42050"/>
            <a:ext cx="58428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u="sng">
                <a:solidFill>
                  <a:schemeClr val="hlink"/>
                </a:solidFill>
              </a:rPr>
              <a:t>ANÁLISIS DE VARIABLES CATEGÓRICAS</a:t>
            </a:r>
            <a:endParaRPr/>
          </a:p>
        </p:txBody>
      </p:sp>
      <p:pic>
        <p:nvPicPr>
          <p:cNvPr id="342" name="Google Shape;342;p41"/>
          <p:cNvPicPr preferRelativeResize="0"/>
          <p:nvPr/>
        </p:nvPicPr>
        <p:blipFill>
          <a:blip r:embed="rId3">
            <a:alphaModFix/>
          </a:blip>
          <a:stretch>
            <a:fillRect/>
          </a:stretch>
        </p:blipFill>
        <p:spPr>
          <a:xfrm>
            <a:off x="471675" y="637375"/>
            <a:ext cx="8200650" cy="4309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1000"/>
                                        <p:tgtEl>
                                          <p:spTgt spid="342"/>
                                        </p:tgtEl>
                                        <p:attrNameLst>
                                          <p:attrName>ppt_w</p:attrName>
                                        </p:attrNameLst>
                                      </p:cBhvr>
                                      <p:tavLst>
                                        <p:tav fmla="" tm="0">
                                          <p:val>
                                            <p:strVal val="0"/>
                                          </p:val>
                                        </p:tav>
                                        <p:tav fmla="" tm="100000">
                                          <p:val>
                                            <p:strVal val="#ppt_w"/>
                                          </p:val>
                                        </p:tav>
                                      </p:tavLst>
                                    </p:anim>
                                    <p:anim calcmode="lin" valueType="num">
                                      <p:cBhvr additive="base">
                                        <p:cTn dur="1000"/>
                                        <p:tgtEl>
                                          <p:spTgt spid="34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2"/>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LIMPIEZA</a:t>
            </a:r>
            <a:endParaRPr/>
          </a:p>
        </p:txBody>
      </p:sp>
      <p:sp>
        <p:nvSpPr>
          <p:cNvPr id="348" name="Google Shape;348;p42"/>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6B65"/>
                </a:solidFill>
              </a:rPr>
              <a:t>03</a:t>
            </a:r>
            <a:endParaRPr>
              <a:solidFill>
                <a:srgbClr val="FF6B65"/>
              </a:solidFill>
            </a:endParaRPr>
          </a:p>
        </p:txBody>
      </p:sp>
      <p:cxnSp>
        <p:nvCxnSpPr>
          <p:cNvPr id="349" name="Google Shape;349;p42"/>
          <p:cNvCxnSpPr/>
          <p:nvPr/>
        </p:nvCxnSpPr>
        <p:spPr>
          <a:xfrm>
            <a:off x="7626825" y="2744700"/>
            <a:ext cx="1560600" cy="0"/>
          </a:xfrm>
          <a:prstGeom prst="straightConnector1">
            <a:avLst/>
          </a:prstGeom>
          <a:noFill/>
          <a:ln cap="flat" cmpd="sng" w="9525">
            <a:solidFill>
              <a:srgbClr val="434343"/>
            </a:solidFill>
            <a:prstDash val="solid"/>
            <a:round/>
            <a:headEnd len="med" w="med" type="none"/>
            <a:tailEnd len="med" w="med" type="none"/>
          </a:ln>
        </p:spPr>
      </p:cxnSp>
      <p:grpSp>
        <p:nvGrpSpPr>
          <p:cNvPr id="350" name="Google Shape;350;p42"/>
          <p:cNvGrpSpPr/>
          <p:nvPr/>
        </p:nvGrpSpPr>
        <p:grpSpPr>
          <a:xfrm>
            <a:off x="8089940" y="561326"/>
            <a:ext cx="423413" cy="421569"/>
            <a:chOff x="7703675" y="2541175"/>
            <a:chExt cx="499425" cy="497250"/>
          </a:xfrm>
        </p:grpSpPr>
        <p:sp>
          <p:nvSpPr>
            <p:cNvPr id="351" name="Google Shape;351;p42"/>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2"/>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2"/>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2"/>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2"/>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42">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1000"/>
                                        <p:tgtEl>
                                          <p:spTgt spid="34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8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3"/>
          <p:cNvSpPr/>
          <p:nvPr/>
        </p:nvSpPr>
        <p:spPr>
          <a:xfrm flipH="1" rot="-5400000">
            <a:off x="5399608" y="1821475"/>
            <a:ext cx="1975500" cy="2628900"/>
          </a:xfrm>
          <a:prstGeom prst="snip1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 name="Google Shape;362;p43"/>
          <p:cNvCxnSpPr/>
          <p:nvPr/>
        </p:nvCxnSpPr>
        <p:spPr>
          <a:xfrm rot="10800000">
            <a:off x="6682358" y="2949500"/>
            <a:ext cx="2589600" cy="0"/>
          </a:xfrm>
          <a:prstGeom prst="straightConnector1">
            <a:avLst/>
          </a:prstGeom>
          <a:noFill/>
          <a:ln cap="flat" cmpd="sng" w="9525">
            <a:solidFill>
              <a:srgbClr val="434343"/>
            </a:solidFill>
            <a:prstDash val="solid"/>
            <a:round/>
            <a:headEnd len="med" w="med" type="none"/>
            <a:tailEnd len="med" w="med" type="none"/>
          </a:ln>
        </p:spPr>
      </p:cxnSp>
      <p:sp>
        <p:nvSpPr>
          <p:cNvPr id="363" name="Google Shape;363;p43"/>
          <p:cNvSpPr/>
          <p:nvPr/>
        </p:nvSpPr>
        <p:spPr>
          <a:xfrm rot="5400000">
            <a:off x="1759800" y="1039900"/>
            <a:ext cx="1975500" cy="2631000"/>
          </a:xfrm>
          <a:prstGeom prst="snip1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43"/>
          <p:cNvCxnSpPr/>
          <p:nvPr/>
        </p:nvCxnSpPr>
        <p:spPr>
          <a:xfrm rot="10800000">
            <a:off x="-21400" y="2148175"/>
            <a:ext cx="2441100" cy="0"/>
          </a:xfrm>
          <a:prstGeom prst="straightConnector1">
            <a:avLst/>
          </a:prstGeom>
          <a:noFill/>
          <a:ln cap="flat" cmpd="sng" w="9525">
            <a:solidFill>
              <a:srgbClr val="434343"/>
            </a:solidFill>
            <a:prstDash val="solid"/>
            <a:round/>
            <a:headEnd len="med" w="med" type="none"/>
            <a:tailEnd len="med" w="med" type="none"/>
          </a:ln>
        </p:spPr>
      </p:cxnSp>
      <p:sp>
        <p:nvSpPr>
          <p:cNvPr id="365" name="Google Shape;365;p4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u="sng">
                <a:solidFill>
                  <a:schemeClr val="dk1"/>
                </a:solidFill>
              </a:rPr>
              <a:t>TRATAMIENTO</a:t>
            </a:r>
            <a:endParaRPr sz="2500" u="sng">
              <a:solidFill>
                <a:schemeClr val="dk1"/>
              </a:solidFill>
            </a:endParaRPr>
          </a:p>
        </p:txBody>
      </p:sp>
      <p:sp>
        <p:nvSpPr>
          <p:cNvPr id="366" name="Google Shape;366;p43"/>
          <p:cNvSpPr txBox="1"/>
          <p:nvPr>
            <p:ph idx="1" type="subTitle"/>
          </p:nvPr>
        </p:nvSpPr>
        <p:spPr>
          <a:xfrm>
            <a:off x="1598550" y="1502350"/>
            <a:ext cx="2300700" cy="17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 la hora de </a:t>
            </a:r>
            <a:r>
              <a:rPr lang="en">
                <a:solidFill>
                  <a:srgbClr val="FF0000"/>
                </a:solidFill>
              </a:rPr>
              <a:t>ELIMINAR </a:t>
            </a:r>
            <a:r>
              <a:rPr lang="en">
                <a:solidFill>
                  <a:schemeClr val="lt1"/>
                </a:solidFill>
              </a:rPr>
              <a:t>las columnas tuvimos en cuenta dos </a:t>
            </a:r>
            <a:r>
              <a:rPr lang="en">
                <a:solidFill>
                  <a:schemeClr val="lt1"/>
                </a:solidFill>
              </a:rPr>
              <a:t>parámetros</a:t>
            </a:r>
            <a:r>
              <a:rPr lang="en">
                <a:solidFill>
                  <a:schemeClr val="lt1"/>
                </a:solidFill>
              </a:rPr>
              <a:t> principales: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rgbClr val="FF0000"/>
                </a:solidFill>
              </a:rPr>
              <a:t>-CANTIDAD DE NULOS</a:t>
            </a:r>
            <a:endParaRPr>
              <a:solidFill>
                <a:srgbClr val="FF0000"/>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rgbClr val="FF0000"/>
                </a:solidFill>
              </a:rPr>
              <a:t>-</a:t>
            </a:r>
            <a:r>
              <a:rPr lang="en">
                <a:solidFill>
                  <a:srgbClr val="FF0000"/>
                </a:solidFill>
              </a:rPr>
              <a:t>CORRELACIÓN</a:t>
            </a:r>
            <a:r>
              <a:rPr lang="en">
                <a:solidFill>
                  <a:srgbClr val="FF0000"/>
                </a:solidFill>
              </a:rPr>
              <a:t> CON LA TARGET</a:t>
            </a:r>
            <a:endParaRPr>
              <a:solidFill>
                <a:srgbClr val="FF0000"/>
              </a:solidFill>
            </a:endParaRPr>
          </a:p>
        </p:txBody>
      </p:sp>
      <p:cxnSp>
        <p:nvCxnSpPr>
          <p:cNvPr id="367" name="Google Shape;367;p43"/>
          <p:cNvCxnSpPr/>
          <p:nvPr/>
        </p:nvCxnSpPr>
        <p:spPr>
          <a:xfrm flipH="1">
            <a:off x="1716875" y="3345125"/>
            <a:ext cx="7500" cy="666000"/>
          </a:xfrm>
          <a:prstGeom prst="straightConnector1">
            <a:avLst/>
          </a:prstGeom>
          <a:noFill/>
          <a:ln cap="flat" cmpd="sng" w="9525">
            <a:solidFill>
              <a:schemeClr val="dk2"/>
            </a:solidFill>
            <a:prstDash val="solid"/>
            <a:round/>
            <a:headEnd len="med" w="med" type="none"/>
            <a:tailEnd len="med" w="med" type="triangle"/>
          </a:ln>
        </p:spPr>
      </p:cxnSp>
      <p:sp>
        <p:nvSpPr>
          <p:cNvPr id="368" name="Google Shape;368;p43"/>
          <p:cNvSpPr txBox="1"/>
          <p:nvPr/>
        </p:nvSpPr>
        <p:spPr>
          <a:xfrm>
            <a:off x="103600" y="3939075"/>
            <a:ext cx="3729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Condensed Light"/>
                <a:ea typeface="Roboto Condensed Light"/>
                <a:cs typeface="Roboto Condensed Light"/>
                <a:sym typeface="Roboto Condensed Light"/>
              </a:rPr>
              <a:t>Asi eliminamos las columnas: "case_minutes_distance","count_different_installments", "many_names_for_document", "count_different_cards", "many_holders_for_card", "domain_proc"</a:t>
            </a:r>
            <a:endParaRPr>
              <a:solidFill>
                <a:schemeClr val="dk1"/>
              </a:solidFill>
              <a:latin typeface="Roboto Condensed Light"/>
              <a:ea typeface="Roboto Condensed Light"/>
              <a:cs typeface="Roboto Condensed Light"/>
              <a:sym typeface="Roboto Condensed Light"/>
            </a:endParaRPr>
          </a:p>
        </p:txBody>
      </p:sp>
      <p:sp>
        <p:nvSpPr>
          <p:cNvPr id="369" name="Google Shape;369;p43"/>
          <p:cNvSpPr txBox="1"/>
          <p:nvPr/>
        </p:nvSpPr>
        <p:spPr>
          <a:xfrm>
            <a:off x="5254500" y="2289325"/>
            <a:ext cx="2390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Condensed Light"/>
                <a:ea typeface="Roboto Condensed Light"/>
                <a:cs typeface="Roboto Condensed Light"/>
                <a:sym typeface="Roboto Condensed Light"/>
              </a:rPr>
              <a:t>Cuando decidimos</a:t>
            </a:r>
            <a:r>
              <a:rPr lang="en">
                <a:latin typeface="Roboto Condensed Light"/>
                <a:ea typeface="Roboto Condensed Light"/>
                <a:cs typeface="Roboto Condensed Light"/>
                <a:sym typeface="Roboto Condensed Light"/>
              </a:rPr>
              <a:t> </a:t>
            </a:r>
            <a:r>
              <a:rPr lang="en">
                <a:solidFill>
                  <a:srgbClr val="FF0000"/>
                </a:solidFill>
                <a:latin typeface="Roboto Condensed Light"/>
                <a:ea typeface="Roboto Condensed Light"/>
                <a:cs typeface="Roboto Condensed Light"/>
                <a:sym typeface="Roboto Condensed Light"/>
              </a:rPr>
              <a:t>IMPUTAR </a:t>
            </a:r>
            <a:r>
              <a:rPr lang="en">
                <a:solidFill>
                  <a:schemeClr val="lt1"/>
                </a:solidFill>
                <a:latin typeface="Roboto Condensed Light"/>
                <a:ea typeface="Roboto Condensed Light"/>
                <a:cs typeface="Roboto Condensed Light"/>
                <a:sym typeface="Roboto Condensed Light"/>
              </a:rPr>
              <a:t>los valores nulos nos basamos en </a:t>
            </a:r>
            <a:endParaRPr>
              <a:solidFill>
                <a:schemeClr val="lt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rgbClr val="FF0000"/>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solidFill>
                  <a:srgbClr val="FF0000"/>
                </a:solidFill>
                <a:latin typeface="Roboto Condensed Light"/>
                <a:ea typeface="Roboto Condensed Light"/>
                <a:cs typeface="Roboto Condensed Light"/>
                <a:sym typeface="Roboto Condensed Light"/>
              </a:rPr>
              <a:t>-El promedio por cada columna </a:t>
            </a:r>
            <a:endParaRPr>
              <a:solidFill>
                <a:srgbClr val="FF0000"/>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solidFill>
                  <a:srgbClr val="FF0000"/>
                </a:solidFill>
                <a:latin typeface="Roboto Condensed Light"/>
                <a:ea typeface="Roboto Condensed Light"/>
                <a:cs typeface="Roboto Condensed Light"/>
                <a:sym typeface="Roboto Condensed Light"/>
              </a:rPr>
              <a:t>-El tipo de variable (Categórica o Numérica)</a:t>
            </a:r>
            <a:endParaRPr>
              <a:solidFill>
                <a:srgbClr val="FF0000"/>
              </a:solidFill>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64"/>
                                        </p:tgtEl>
                                        <p:attrNameLst>
                                          <p:attrName>style.visibility</p:attrName>
                                        </p:attrNameLst>
                                      </p:cBhvr>
                                      <p:to>
                                        <p:strVal val="visible"/>
                                      </p:to>
                                    </p:set>
                                    <p:anim calcmode="lin" valueType="num">
                                      <p:cBhvr additive="base">
                                        <p:cTn dur="1000"/>
                                        <p:tgtEl>
                                          <p:spTgt spid="3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62"/>
                                        </p:tgtEl>
                                        <p:attrNameLst>
                                          <p:attrName>style.visibility</p:attrName>
                                        </p:attrNameLst>
                                      </p:cBhvr>
                                      <p:to>
                                        <p:strVal val="visible"/>
                                      </p:to>
                                    </p:set>
                                    <p:anim calcmode="lin" valueType="num">
                                      <p:cBhvr additive="base">
                                        <p:cTn dur="1000"/>
                                        <p:tgtEl>
                                          <p:spTgt spid="36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367"/>
                                        </p:tgtEl>
                                        <p:attrNameLst>
                                          <p:attrName>style.visibility</p:attrName>
                                        </p:attrNameLst>
                                      </p:cBhvr>
                                      <p:to>
                                        <p:strVal val="visible"/>
                                      </p:to>
                                    </p:set>
                                    <p:anim calcmode="lin" valueType="num">
                                      <p:cBhvr additive="base">
                                        <p:cTn dur="1000"/>
                                        <p:tgtEl>
                                          <p:spTgt spid="367"/>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363"/>
                                        </p:tgtEl>
                                        <p:attrNameLst>
                                          <p:attrName>style.visibility</p:attrName>
                                        </p:attrNameLst>
                                      </p:cBhvr>
                                      <p:to>
                                        <p:strVal val="visible"/>
                                      </p:to>
                                    </p:set>
                                    <p:anim calcmode="lin" valueType="num">
                                      <p:cBhvr additive="base">
                                        <p:cTn dur="1000"/>
                                        <p:tgtEl>
                                          <p:spTgt spid="363"/>
                                        </p:tgtEl>
                                        <p:attrNameLst>
                                          <p:attrName>ppt_w</p:attrName>
                                        </p:attrNameLst>
                                      </p:cBhvr>
                                      <p:tavLst>
                                        <p:tav fmla="" tm="0">
                                          <p:val>
                                            <p:strVal val="0"/>
                                          </p:val>
                                        </p:tav>
                                        <p:tav fmla="" tm="100000">
                                          <p:val>
                                            <p:strVal val="#ppt_w"/>
                                          </p:val>
                                        </p:tav>
                                      </p:tavLst>
                                    </p:anim>
                                    <p:anim calcmode="lin" valueType="num">
                                      <p:cBhvr additive="base">
                                        <p:cTn dur="1000"/>
                                        <p:tgtEl>
                                          <p:spTgt spid="36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6"/>
                                        </p:tgtEl>
                                        <p:attrNameLst>
                                          <p:attrName>style.visibility</p:attrName>
                                        </p:attrNameLst>
                                      </p:cBhvr>
                                      <p:to>
                                        <p:strVal val="visible"/>
                                      </p:to>
                                    </p:set>
                                    <p:anim calcmode="lin" valueType="num">
                                      <p:cBhvr additive="base">
                                        <p:cTn dur="1000"/>
                                        <p:tgtEl>
                                          <p:spTgt spid="366"/>
                                        </p:tgtEl>
                                        <p:attrNameLst>
                                          <p:attrName>ppt_w</p:attrName>
                                        </p:attrNameLst>
                                      </p:cBhvr>
                                      <p:tavLst>
                                        <p:tav fmla="" tm="0">
                                          <p:val>
                                            <p:strVal val="0"/>
                                          </p:val>
                                        </p:tav>
                                        <p:tav fmla="" tm="100000">
                                          <p:val>
                                            <p:strVal val="#ppt_w"/>
                                          </p:val>
                                        </p:tav>
                                      </p:tavLst>
                                    </p:anim>
                                    <p:anim calcmode="lin" valueType="num">
                                      <p:cBhvr additive="base">
                                        <p:cTn dur="1000"/>
                                        <p:tgtEl>
                                          <p:spTgt spid="36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1"/>
                                        </p:tgtEl>
                                        <p:attrNameLst>
                                          <p:attrName>style.visibility</p:attrName>
                                        </p:attrNameLst>
                                      </p:cBhvr>
                                      <p:to>
                                        <p:strVal val="visible"/>
                                      </p:to>
                                    </p:set>
                                    <p:anim calcmode="lin" valueType="num">
                                      <p:cBhvr additive="base">
                                        <p:cTn dur="1100"/>
                                        <p:tgtEl>
                                          <p:spTgt spid="361"/>
                                        </p:tgtEl>
                                        <p:attrNameLst>
                                          <p:attrName>ppt_w</p:attrName>
                                        </p:attrNameLst>
                                      </p:cBhvr>
                                      <p:tavLst>
                                        <p:tav fmla="" tm="0">
                                          <p:val>
                                            <p:strVal val="0"/>
                                          </p:val>
                                        </p:tav>
                                        <p:tav fmla="" tm="100000">
                                          <p:val>
                                            <p:strVal val="#ppt_w"/>
                                          </p:val>
                                        </p:tav>
                                      </p:tavLst>
                                    </p:anim>
                                    <p:anim calcmode="lin" valueType="num">
                                      <p:cBhvr additive="base">
                                        <p:cTn dur="1100"/>
                                        <p:tgtEl>
                                          <p:spTgt spid="36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9"/>
                                        </p:tgtEl>
                                        <p:attrNameLst>
                                          <p:attrName>style.visibility</p:attrName>
                                        </p:attrNameLst>
                                      </p:cBhvr>
                                      <p:to>
                                        <p:strVal val="visible"/>
                                      </p:to>
                                    </p:set>
                                    <p:anim calcmode="lin" valueType="num">
                                      <p:cBhvr additive="base">
                                        <p:cTn dur="1000"/>
                                        <p:tgtEl>
                                          <p:spTgt spid="369"/>
                                        </p:tgtEl>
                                        <p:attrNameLst>
                                          <p:attrName>ppt_w</p:attrName>
                                        </p:attrNameLst>
                                      </p:cBhvr>
                                      <p:tavLst>
                                        <p:tav fmla="" tm="0">
                                          <p:val>
                                            <p:strVal val="0"/>
                                          </p:val>
                                        </p:tav>
                                        <p:tav fmla="" tm="100000">
                                          <p:val>
                                            <p:strVal val="#ppt_w"/>
                                          </p:val>
                                        </p:tav>
                                      </p:tavLst>
                                    </p:anim>
                                    <p:anim calcmode="lin" valueType="num">
                                      <p:cBhvr additive="base">
                                        <p:cTn dur="1000"/>
                                        <p:tgtEl>
                                          <p:spTgt spid="36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4">
            <a:hlinkClick action="ppaction://hlinksldjump" r:id="rId3"/>
          </p:cNvPr>
          <p:cNvSpPr/>
          <p:nvPr/>
        </p:nvSpPr>
        <p:spPr>
          <a:xfrm>
            <a:off x="7991475" y="463300"/>
            <a:ext cx="620100" cy="617400"/>
          </a:xfrm>
          <a:prstGeom prst="snip2DiagRect">
            <a:avLst>
              <a:gd fmla="val 0" name="adj1"/>
              <a:gd fmla="val 16667" name="adj2"/>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4"/>
          <p:cNvSpPr txBox="1"/>
          <p:nvPr>
            <p:ph type="ctrTitle"/>
          </p:nvPr>
        </p:nvSpPr>
        <p:spPr>
          <a:xfrm flipH="1">
            <a:off x="1180000" y="1449750"/>
            <a:ext cx="59610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 ENGINEERING</a:t>
            </a:r>
            <a:endParaRPr sz="3450">
              <a:solidFill>
                <a:srgbClr val="292929"/>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376" name="Google Shape;376;p44"/>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6B65"/>
                </a:solidFill>
              </a:rPr>
              <a:t>04</a:t>
            </a:r>
            <a:endParaRPr>
              <a:solidFill>
                <a:srgbClr val="FF6B65"/>
              </a:solidFill>
            </a:endParaRPr>
          </a:p>
        </p:txBody>
      </p:sp>
      <p:cxnSp>
        <p:nvCxnSpPr>
          <p:cNvPr id="377" name="Google Shape;377;p44"/>
          <p:cNvCxnSpPr/>
          <p:nvPr/>
        </p:nvCxnSpPr>
        <p:spPr>
          <a:xfrm>
            <a:off x="0" y="2737950"/>
            <a:ext cx="1676700" cy="0"/>
          </a:xfrm>
          <a:prstGeom prst="straightConnector1">
            <a:avLst/>
          </a:prstGeom>
          <a:noFill/>
          <a:ln cap="flat" cmpd="sng" w="9525">
            <a:solidFill>
              <a:srgbClr val="434343"/>
            </a:solidFill>
            <a:prstDash val="solid"/>
            <a:round/>
            <a:headEnd len="med" w="med" type="none"/>
            <a:tailEnd len="med" w="med" type="none"/>
          </a:ln>
        </p:spPr>
      </p:cxnSp>
      <p:grpSp>
        <p:nvGrpSpPr>
          <p:cNvPr id="378" name="Google Shape;378;p44"/>
          <p:cNvGrpSpPr/>
          <p:nvPr/>
        </p:nvGrpSpPr>
        <p:grpSpPr>
          <a:xfrm>
            <a:off x="8089940" y="561326"/>
            <a:ext cx="423413" cy="421569"/>
            <a:chOff x="7703675" y="2541175"/>
            <a:chExt cx="499425" cy="497250"/>
          </a:xfrm>
        </p:grpSpPr>
        <p:sp>
          <p:nvSpPr>
            <p:cNvPr id="379" name="Google Shape;379;p44"/>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4"/>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4"/>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4"/>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4"/>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77"/>
                                        </p:tgtEl>
                                        <p:attrNameLst>
                                          <p:attrName>style.visibility</p:attrName>
                                        </p:attrNameLst>
                                      </p:cBhvr>
                                      <p:to>
                                        <p:strVal val="visible"/>
                                      </p:to>
                                    </p:set>
                                    <p:anim calcmode="lin" valueType="num">
                                      <p:cBhvr additive="base">
                                        <p:cTn dur="1000"/>
                                        <p:tgtEl>
                                          <p:spTgt spid="37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8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cxnSp>
        <p:nvCxnSpPr>
          <p:cNvPr id="388" name="Google Shape;388;p45"/>
          <p:cNvCxnSpPr/>
          <p:nvPr/>
        </p:nvCxnSpPr>
        <p:spPr>
          <a:xfrm>
            <a:off x="0" y="1666250"/>
            <a:ext cx="1718400" cy="12000"/>
          </a:xfrm>
          <a:prstGeom prst="straightConnector1">
            <a:avLst/>
          </a:prstGeom>
          <a:noFill/>
          <a:ln cap="flat" cmpd="sng" w="9525">
            <a:solidFill>
              <a:schemeClr val="dk2"/>
            </a:solidFill>
            <a:prstDash val="solid"/>
            <a:round/>
            <a:headEnd len="med" w="med" type="none"/>
            <a:tailEnd len="med" w="med" type="none"/>
          </a:ln>
        </p:spPr>
      </p:cxnSp>
      <p:cxnSp>
        <p:nvCxnSpPr>
          <p:cNvPr id="389" name="Google Shape;389;p45"/>
          <p:cNvCxnSpPr/>
          <p:nvPr/>
        </p:nvCxnSpPr>
        <p:spPr>
          <a:xfrm>
            <a:off x="0" y="2714100"/>
            <a:ext cx="1718400" cy="12000"/>
          </a:xfrm>
          <a:prstGeom prst="straightConnector1">
            <a:avLst/>
          </a:prstGeom>
          <a:noFill/>
          <a:ln cap="flat" cmpd="sng" w="9525">
            <a:solidFill>
              <a:schemeClr val="dk2"/>
            </a:solidFill>
            <a:prstDash val="solid"/>
            <a:round/>
            <a:headEnd len="med" w="med" type="none"/>
            <a:tailEnd len="med" w="med" type="none"/>
          </a:ln>
        </p:spPr>
      </p:cxnSp>
      <p:cxnSp>
        <p:nvCxnSpPr>
          <p:cNvPr id="390" name="Google Shape;390;p45"/>
          <p:cNvCxnSpPr/>
          <p:nvPr/>
        </p:nvCxnSpPr>
        <p:spPr>
          <a:xfrm>
            <a:off x="0" y="3761950"/>
            <a:ext cx="1718400" cy="12000"/>
          </a:xfrm>
          <a:prstGeom prst="straightConnector1">
            <a:avLst/>
          </a:prstGeom>
          <a:noFill/>
          <a:ln cap="flat" cmpd="sng" w="9525">
            <a:solidFill>
              <a:schemeClr val="dk2"/>
            </a:solidFill>
            <a:prstDash val="solid"/>
            <a:round/>
            <a:headEnd len="med" w="med" type="none"/>
            <a:tailEnd len="med" w="med" type="none"/>
          </a:ln>
        </p:spPr>
      </p:cxnSp>
      <p:grpSp>
        <p:nvGrpSpPr>
          <p:cNvPr id="391" name="Google Shape;391;p45"/>
          <p:cNvGrpSpPr/>
          <p:nvPr/>
        </p:nvGrpSpPr>
        <p:grpSpPr>
          <a:xfrm>
            <a:off x="58420" y="747326"/>
            <a:ext cx="729098" cy="656436"/>
            <a:chOff x="6015419" y="3716859"/>
            <a:chExt cx="557671" cy="511283"/>
          </a:xfrm>
        </p:grpSpPr>
        <p:sp>
          <p:nvSpPr>
            <p:cNvPr id="392" name="Google Shape;392;p4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a:effectLst>
              <a:outerShdw blurRad="57150" rotWithShape="0" algn="bl" dir="5400000" dist="47625">
                <a:srgbClr val="000000">
                  <a:alpha val="8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45"/>
            <p:cNvGrpSpPr/>
            <p:nvPr/>
          </p:nvGrpSpPr>
          <p:grpSpPr>
            <a:xfrm>
              <a:off x="6036094" y="3716980"/>
              <a:ext cx="529860" cy="510468"/>
              <a:chOff x="6036094" y="3716980"/>
              <a:chExt cx="529860" cy="510468"/>
            </a:xfrm>
          </p:grpSpPr>
          <p:sp>
            <p:nvSpPr>
              <p:cNvPr id="394" name="Google Shape;394;p4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a:effectLst>
                <a:outerShdw blurRad="57150" rotWithShape="0" algn="bl" dir="5400000" dist="47625">
                  <a:srgbClr val="000000">
                    <a:alpha val="8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a:effectLst>
                <a:outerShdw blurRad="57150" rotWithShape="0" algn="bl" dir="5400000" dist="47625">
                  <a:srgbClr val="000000">
                    <a:alpha val="8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a:effectLst>
                <a:outerShdw blurRad="57150" rotWithShape="0" algn="bl" dir="5400000" dist="47625">
                  <a:srgbClr val="000000">
                    <a:alpha val="8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a:effectLst>
                <a:outerShdw blurRad="57150" rotWithShape="0" algn="bl" dir="5400000" dist="47625">
                  <a:srgbClr val="000000">
                    <a:alpha val="8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a:effectLst>
                <a:outerShdw blurRad="57150" rotWithShape="0" algn="bl" dir="5400000" dist="47625">
                  <a:srgbClr val="000000">
                    <a:alpha val="8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a:effectLst>
                <a:outerShdw blurRad="57150" rotWithShape="0" algn="bl" dir="5400000" dist="47625">
                  <a:srgbClr val="000000">
                    <a:alpha val="8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a:effectLst>
                <a:outerShdw blurRad="57150" rotWithShape="0" algn="bl" dir="5400000" dist="47625">
                  <a:srgbClr val="000000">
                    <a:alpha val="8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a:effectLst>
                <a:outerShdw blurRad="57150" rotWithShape="0" algn="bl" dir="5400000" dist="47625">
                  <a:srgbClr val="000000">
                    <a:alpha val="8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a:effectLst>
                <a:outerShdw blurRad="57150" rotWithShape="0" algn="bl" dir="5400000" dist="47625">
                  <a:srgbClr val="000000">
                    <a:alpha val="8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a:effectLst>
                <a:outerShdw blurRad="57150" rotWithShape="0" algn="bl" dir="5400000" dist="47625">
                  <a:srgbClr val="000000">
                    <a:alpha val="8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04" name="Google Shape;404;p45"/>
          <p:cNvCxnSpPr/>
          <p:nvPr/>
        </p:nvCxnSpPr>
        <p:spPr>
          <a:xfrm>
            <a:off x="0" y="618400"/>
            <a:ext cx="1718400" cy="12000"/>
          </a:xfrm>
          <a:prstGeom prst="straightConnector1">
            <a:avLst/>
          </a:prstGeom>
          <a:noFill/>
          <a:ln cap="flat" cmpd="sng" w="9525">
            <a:solidFill>
              <a:schemeClr val="dk2"/>
            </a:solidFill>
            <a:prstDash val="solid"/>
            <a:round/>
            <a:headEnd len="med" w="med" type="none"/>
            <a:tailEnd len="med" w="med" type="none"/>
          </a:ln>
        </p:spPr>
      </p:cxnSp>
      <p:grpSp>
        <p:nvGrpSpPr>
          <p:cNvPr id="405" name="Google Shape;405;p45"/>
          <p:cNvGrpSpPr/>
          <p:nvPr/>
        </p:nvGrpSpPr>
        <p:grpSpPr>
          <a:xfrm>
            <a:off x="3" y="1850806"/>
            <a:ext cx="845921" cy="690752"/>
            <a:chOff x="732428" y="1198513"/>
            <a:chExt cx="845921" cy="690752"/>
          </a:xfrm>
        </p:grpSpPr>
        <p:grpSp>
          <p:nvGrpSpPr>
            <p:cNvPr id="406" name="Google Shape;406;p45"/>
            <p:cNvGrpSpPr/>
            <p:nvPr/>
          </p:nvGrpSpPr>
          <p:grpSpPr>
            <a:xfrm>
              <a:off x="823030" y="1198513"/>
              <a:ext cx="755319" cy="690752"/>
              <a:chOff x="823030" y="1198513"/>
              <a:chExt cx="755319" cy="690752"/>
            </a:xfrm>
          </p:grpSpPr>
          <p:sp>
            <p:nvSpPr>
              <p:cNvPr id="407" name="Google Shape;407;p4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45"/>
            <p:cNvGrpSpPr/>
            <p:nvPr/>
          </p:nvGrpSpPr>
          <p:grpSpPr>
            <a:xfrm>
              <a:off x="732428" y="1239937"/>
              <a:ext cx="739912" cy="607886"/>
              <a:chOff x="732428" y="1239937"/>
              <a:chExt cx="739912" cy="607886"/>
            </a:xfrm>
          </p:grpSpPr>
          <p:sp>
            <p:nvSpPr>
              <p:cNvPr id="410" name="Google Shape;410;p4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45"/>
            <p:cNvGrpSpPr/>
            <p:nvPr/>
          </p:nvGrpSpPr>
          <p:grpSpPr>
            <a:xfrm>
              <a:off x="732428" y="1277018"/>
              <a:ext cx="702832" cy="533758"/>
              <a:chOff x="732428" y="1277018"/>
              <a:chExt cx="702832" cy="533758"/>
            </a:xfrm>
          </p:grpSpPr>
          <p:sp>
            <p:nvSpPr>
              <p:cNvPr id="413" name="Google Shape;413;p4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45"/>
            <p:cNvGrpSpPr/>
            <p:nvPr/>
          </p:nvGrpSpPr>
          <p:grpSpPr>
            <a:xfrm>
              <a:off x="931170" y="1306653"/>
              <a:ext cx="647179" cy="474455"/>
              <a:chOff x="931170" y="1306653"/>
              <a:chExt cx="647179" cy="474455"/>
            </a:xfrm>
          </p:grpSpPr>
          <p:sp>
            <p:nvSpPr>
              <p:cNvPr id="416" name="Google Shape;416;p4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4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45"/>
          <p:cNvGrpSpPr/>
          <p:nvPr/>
        </p:nvGrpSpPr>
        <p:grpSpPr>
          <a:xfrm>
            <a:off x="58433" y="2898641"/>
            <a:ext cx="729101" cy="690761"/>
            <a:chOff x="-30735200" y="3192625"/>
            <a:chExt cx="292225" cy="292225"/>
          </a:xfrm>
        </p:grpSpPr>
        <p:sp>
          <p:nvSpPr>
            <p:cNvPr id="420" name="Google Shape;420;p4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a:effectLst>
              <a:outerShdw blurRad="57150" rotWithShape="0" algn="bl" dir="4620000" dist="19050">
                <a:srgbClr val="000000">
                  <a:alpha val="9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a:effectLst>
              <a:outerShdw blurRad="57150" rotWithShape="0" algn="bl" dir="4620000" dist="19050">
                <a:srgbClr val="000000">
                  <a:alpha val="9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a:effectLst>
              <a:outerShdw blurRad="57150" rotWithShape="0" algn="bl" dir="4620000" dist="19050">
                <a:srgbClr val="000000">
                  <a:alpha val="9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a:effectLst>
              <a:outerShdw blurRad="57150" rotWithShape="0" algn="bl" dir="4620000" dist="19050">
                <a:srgbClr val="000000">
                  <a:alpha val="9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a:effectLst>
              <a:outerShdw blurRad="57150" rotWithShape="0" algn="bl" dir="4620000" dist="19050">
                <a:srgbClr val="000000">
                  <a:alpha val="9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a:effectLst>
              <a:outerShdw blurRad="57150" rotWithShape="0" algn="bl" dir="4620000" dist="19050">
                <a:srgbClr val="000000">
                  <a:alpha val="9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a:effectLst>
              <a:outerShdw blurRad="57150" rotWithShape="0" algn="bl" dir="4620000" dist="19050">
                <a:srgbClr val="000000">
                  <a:alpha val="9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45"/>
          <p:cNvSpPr txBox="1"/>
          <p:nvPr/>
        </p:nvSpPr>
        <p:spPr>
          <a:xfrm>
            <a:off x="1363250" y="875438"/>
            <a:ext cx="2263500" cy="446400"/>
          </a:xfrm>
          <a:prstGeom prst="rect">
            <a:avLst/>
          </a:prstGeom>
          <a:noFill/>
          <a:ln>
            <a:noFill/>
          </a:ln>
          <a:effectLst>
            <a:outerShdw blurRad="57150" rotWithShape="0" algn="bl" dist="28575">
              <a:schemeClr val="lt1">
                <a:alpha val="58000"/>
              </a:scheme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i="1" lang="en" sz="1700">
                <a:solidFill>
                  <a:srgbClr val="FF0000"/>
                </a:solidFill>
                <a:latin typeface="Exo 2"/>
                <a:ea typeface="Exo 2"/>
                <a:cs typeface="Exo 2"/>
                <a:sym typeface="Exo 2"/>
              </a:rPr>
              <a:t>Tipo de vuelo</a:t>
            </a:r>
            <a:endParaRPr i="1" sz="1700">
              <a:solidFill>
                <a:srgbClr val="FF0000"/>
              </a:solidFill>
              <a:latin typeface="Exo 2"/>
              <a:ea typeface="Exo 2"/>
              <a:cs typeface="Exo 2"/>
              <a:sym typeface="Exo 2"/>
            </a:endParaRPr>
          </a:p>
        </p:txBody>
      </p:sp>
      <p:sp>
        <p:nvSpPr>
          <p:cNvPr id="428" name="Google Shape;428;p45"/>
          <p:cNvSpPr txBox="1"/>
          <p:nvPr/>
        </p:nvSpPr>
        <p:spPr>
          <a:xfrm>
            <a:off x="1363250" y="1996075"/>
            <a:ext cx="2078400" cy="431100"/>
          </a:xfrm>
          <a:prstGeom prst="rect">
            <a:avLst/>
          </a:prstGeom>
          <a:noFill/>
          <a:ln>
            <a:noFill/>
          </a:ln>
          <a:effectLst>
            <a:outerShdw blurRad="57150" rotWithShape="0" algn="bl" dist="19050">
              <a:schemeClr val="lt1">
                <a:alpha val="60000"/>
              </a:scheme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rgbClr val="FF0000"/>
                </a:solidFill>
                <a:latin typeface="Exo 2"/>
                <a:ea typeface="Exo 2"/>
                <a:cs typeface="Exo 2"/>
                <a:sym typeface="Exo 2"/>
              </a:rPr>
              <a:t>Variables Dummies</a:t>
            </a:r>
            <a:endParaRPr i="1" sz="1600">
              <a:solidFill>
                <a:srgbClr val="FF0000"/>
              </a:solidFill>
              <a:latin typeface="Exo 2"/>
              <a:ea typeface="Exo 2"/>
              <a:cs typeface="Exo 2"/>
              <a:sym typeface="Exo 2"/>
            </a:endParaRPr>
          </a:p>
        </p:txBody>
      </p:sp>
      <p:sp>
        <p:nvSpPr>
          <p:cNvPr id="429" name="Google Shape;429;p45"/>
          <p:cNvSpPr txBox="1"/>
          <p:nvPr/>
        </p:nvSpPr>
        <p:spPr>
          <a:xfrm>
            <a:off x="1363250" y="3043925"/>
            <a:ext cx="2263500" cy="431100"/>
          </a:xfrm>
          <a:prstGeom prst="rect">
            <a:avLst/>
          </a:prstGeom>
          <a:noFill/>
          <a:ln>
            <a:noFill/>
          </a:ln>
          <a:effectLst>
            <a:outerShdw blurRad="57150" rotWithShape="0" algn="bl" dist="28575">
              <a:schemeClr val="lt1">
                <a:alpha val="63000"/>
              </a:scheme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rgbClr val="FF0000"/>
                </a:solidFill>
                <a:latin typeface="Exo 2"/>
                <a:ea typeface="Exo 2"/>
                <a:cs typeface="Exo 2"/>
                <a:sym typeface="Exo 2"/>
              </a:rPr>
              <a:t>Tiempo</a:t>
            </a:r>
            <a:endParaRPr i="1" sz="1600">
              <a:solidFill>
                <a:srgbClr val="FF0000"/>
              </a:solidFill>
              <a:latin typeface="Exo 2"/>
              <a:ea typeface="Exo 2"/>
              <a:cs typeface="Exo 2"/>
              <a:sym typeface="Exo 2"/>
            </a:endParaRPr>
          </a:p>
        </p:txBody>
      </p:sp>
      <p:sp>
        <p:nvSpPr>
          <p:cNvPr id="430" name="Google Shape;430;p45"/>
          <p:cNvSpPr txBox="1"/>
          <p:nvPr/>
        </p:nvSpPr>
        <p:spPr>
          <a:xfrm>
            <a:off x="3699050" y="790850"/>
            <a:ext cx="249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Con respecto a si era local o internacional</a:t>
            </a:r>
            <a:endParaRPr>
              <a:latin typeface="Roboto Condensed Light"/>
              <a:ea typeface="Roboto Condensed Light"/>
              <a:cs typeface="Roboto Condensed Light"/>
              <a:sym typeface="Roboto Condensed Light"/>
            </a:endParaRPr>
          </a:p>
        </p:txBody>
      </p:sp>
      <p:sp>
        <p:nvSpPr>
          <p:cNvPr id="431" name="Google Shape;431;p45"/>
          <p:cNvSpPr txBox="1"/>
          <p:nvPr/>
        </p:nvSpPr>
        <p:spPr>
          <a:xfrm>
            <a:off x="3699050" y="1891075"/>
            <a:ext cx="273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Convertimos las variables </a:t>
            </a:r>
            <a:r>
              <a:rPr lang="en">
                <a:latin typeface="Roboto Condensed Light"/>
                <a:ea typeface="Roboto Condensed Light"/>
                <a:cs typeface="Roboto Condensed Light"/>
                <a:sym typeface="Roboto Condensed Light"/>
              </a:rPr>
              <a:t>categóricas</a:t>
            </a:r>
            <a:r>
              <a:rPr lang="en">
                <a:latin typeface="Roboto Condensed Light"/>
                <a:ea typeface="Roboto Condensed Light"/>
                <a:cs typeface="Roboto Condensed Light"/>
                <a:sym typeface="Roboto Condensed Light"/>
              </a:rPr>
              <a:t> en nuevas columnas</a:t>
            </a:r>
            <a:endParaRPr>
              <a:latin typeface="Roboto Condensed Light"/>
              <a:ea typeface="Roboto Condensed Light"/>
              <a:cs typeface="Roboto Condensed Light"/>
              <a:sym typeface="Roboto Condensed Light"/>
            </a:endParaRPr>
          </a:p>
        </p:txBody>
      </p:sp>
      <p:sp>
        <p:nvSpPr>
          <p:cNvPr id="432" name="Google Shape;432;p45"/>
          <p:cNvSpPr txBox="1"/>
          <p:nvPr/>
        </p:nvSpPr>
        <p:spPr>
          <a:xfrm>
            <a:off x="3761900" y="2898650"/>
            <a:ext cx="261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Generamos una nueva columna con el mes en el que se </a:t>
            </a:r>
            <a:r>
              <a:rPr lang="en">
                <a:latin typeface="Roboto Condensed Light"/>
                <a:ea typeface="Roboto Condensed Light"/>
                <a:cs typeface="Roboto Condensed Light"/>
                <a:sym typeface="Roboto Condensed Light"/>
              </a:rPr>
              <a:t>generó</a:t>
            </a:r>
            <a:r>
              <a:rPr lang="en">
                <a:latin typeface="Roboto Condensed Light"/>
                <a:ea typeface="Roboto Condensed Light"/>
                <a:cs typeface="Roboto Condensed Light"/>
                <a:sym typeface="Roboto Condensed Light"/>
              </a:rPr>
              <a:t> cada caso</a:t>
            </a:r>
            <a:endParaRPr>
              <a:latin typeface="Roboto Condensed Light"/>
              <a:ea typeface="Roboto Condensed Light"/>
              <a:cs typeface="Roboto Condensed Light"/>
              <a:sym typeface="Roboto Condensed Light"/>
            </a:endParaRPr>
          </a:p>
        </p:txBody>
      </p:sp>
      <p:cxnSp>
        <p:nvCxnSpPr>
          <p:cNvPr id="433" name="Google Shape;433;p45"/>
          <p:cNvCxnSpPr/>
          <p:nvPr/>
        </p:nvCxnSpPr>
        <p:spPr>
          <a:xfrm>
            <a:off x="5285800" y="3589400"/>
            <a:ext cx="796500" cy="6228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434" name="Google Shape;434;p45"/>
          <p:cNvSpPr txBox="1"/>
          <p:nvPr/>
        </p:nvSpPr>
        <p:spPr>
          <a:xfrm>
            <a:off x="6154025" y="3932925"/>
            <a:ext cx="1928100" cy="615600"/>
          </a:xfrm>
          <a:prstGeom prst="rect">
            <a:avLst/>
          </a:prstGeom>
          <a:noFill/>
          <a:ln>
            <a:noFill/>
          </a:ln>
          <a:effectLst>
            <a:outerShdw blurRad="57150" rotWithShape="0" algn="bl">
              <a:srgbClr val="000000">
                <a:alpha val="58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¿Hay </a:t>
            </a:r>
            <a:r>
              <a:rPr lang="en">
                <a:latin typeface="Roboto Condensed Light"/>
                <a:ea typeface="Roboto Condensed Light"/>
                <a:cs typeface="Roboto Condensed Light"/>
                <a:sym typeface="Roboto Condensed Light"/>
              </a:rPr>
              <a:t>más</a:t>
            </a:r>
            <a:r>
              <a:rPr lang="en">
                <a:latin typeface="Roboto Condensed Light"/>
                <a:ea typeface="Roboto Condensed Light"/>
                <a:cs typeface="Roboto Condensed Light"/>
                <a:sym typeface="Roboto Condensed Light"/>
              </a:rPr>
              <a:t> casos de fraude en cierto mes?</a:t>
            </a:r>
            <a:endParaRPr>
              <a:latin typeface="Roboto Condensed Light"/>
              <a:ea typeface="Roboto Condensed Light"/>
              <a:cs typeface="Roboto Condensed Light"/>
              <a:sym typeface="Roboto Condensed Light"/>
            </a:endParaRPr>
          </a:p>
        </p:txBody>
      </p:sp>
      <p:cxnSp>
        <p:nvCxnSpPr>
          <p:cNvPr id="435" name="Google Shape;435;p45"/>
          <p:cNvCxnSpPr/>
          <p:nvPr/>
        </p:nvCxnSpPr>
        <p:spPr>
          <a:xfrm>
            <a:off x="4854675" y="1214475"/>
            <a:ext cx="610800" cy="4191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436" name="Google Shape;436;p45"/>
          <p:cNvSpPr txBox="1"/>
          <p:nvPr/>
        </p:nvSpPr>
        <p:spPr>
          <a:xfrm>
            <a:off x="5555250" y="1418050"/>
            <a:ext cx="2215500" cy="615600"/>
          </a:xfrm>
          <a:prstGeom prst="rect">
            <a:avLst/>
          </a:prstGeom>
          <a:noFill/>
          <a:ln>
            <a:noFill/>
          </a:ln>
          <a:effectLst>
            <a:outerShdw blurRad="57150" rotWithShape="0" algn="bl">
              <a:srgbClr val="000000">
                <a:alpha val="6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¿Existe mayor porcentaje</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De fraude en vuelos locales?</a:t>
            </a:r>
            <a:endParaRPr>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91"/>
                                        </p:tgtEl>
                                        <p:attrNameLst>
                                          <p:attrName>style.visibility</p:attrName>
                                        </p:attrNameLst>
                                      </p:cBhvr>
                                      <p:to>
                                        <p:strVal val="visible"/>
                                      </p:to>
                                    </p:set>
                                    <p:anim calcmode="lin" valueType="num">
                                      <p:cBhvr additive="base">
                                        <p:cTn dur="1000"/>
                                        <p:tgtEl>
                                          <p:spTgt spid="391"/>
                                        </p:tgtEl>
                                        <p:attrNameLst>
                                          <p:attrName>ppt_w</p:attrName>
                                        </p:attrNameLst>
                                      </p:cBhvr>
                                      <p:tavLst>
                                        <p:tav fmla="" tm="0">
                                          <p:val>
                                            <p:strVal val="0"/>
                                          </p:val>
                                        </p:tav>
                                        <p:tav fmla="" tm="100000">
                                          <p:val>
                                            <p:strVal val="#ppt_w"/>
                                          </p:val>
                                        </p:tav>
                                      </p:tavLst>
                                    </p:anim>
                                    <p:anim calcmode="lin" valueType="num">
                                      <p:cBhvr additive="base">
                                        <p:cTn dur="1000"/>
                                        <p:tgtEl>
                                          <p:spTgt spid="39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05"/>
                                        </p:tgtEl>
                                        <p:attrNameLst>
                                          <p:attrName>style.visibility</p:attrName>
                                        </p:attrNameLst>
                                      </p:cBhvr>
                                      <p:to>
                                        <p:strVal val="visible"/>
                                      </p:to>
                                    </p:set>
                                    <p:anim calcmode="lin" valueType="num">
                                      <p:cBhvr additive="base">
                                        <p:cTn dur="1000"/>
                                        <p:tgtEl>
                                          <p:spTgt spid="405"/>
                                        </p:tgtEl>
                                        <p:attrNameLst>
                                          <p:attrName>ppt_w</p:attrName>
                                        </p:attrNameLst>
                                      </p:cBhvr>
                                      <p:tavLst>
                                        <p:tav fmla="" tm="0">
                                          <p:val>
                                            <p:strVal val="0"/>
                                          </p:val>
                                        </p:tav>
                                        <p:tav fmla="" tm="100000">
                                          <p:val>
                                            <p:strVal val="#ppt_w"/>
                                          </p:val>
                                        </p:tav>
                                      </p:tavLst>
                                    </p:anim>
                                    <p:anim calcmode="lin" valueType="num">
                                      <p:cBhvr additive="base">
                                        <p:cTn dur="1000"/>
                                        <p:tgtEl>
                                          <p:spTgt spid="40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19"/>
                                        </p:tgtEl>
                                        <p:attrNameLst>
                                          <p:attrName>style.visibility</p:attrName>
                                        </p:attrNameLst>
                                      </p:cBhvr>
                                      <p:to>
                                        <p:strVal val="visible"/>
                                      </p:to>
                                    </p:set>
                                    <p:anim calcmode="lin" valueType="num">
                                      <p:cBhvr additive="base">
                                        <p:cTn dur="1000"/>
                                        <p:tgtEl>
                                          <p:spTgt spid="419"/>
                                        </p:tgtEl>
                                        <p:attrNameLst>
                                          <p:attrName>ppt_w</p:attrName>
                                        </p:attrNameLst>
                                      </p:cBhvr>
                                      <p:tavLst>
                                        <p:tav fmla="" tm="0">
                                          <p:val>
                                            <p:strVal val="0"/>
                                          </p:val>
                                        </p:tav>
                                        <p:tav fmla="" tm="100000">
                                          <p:val>
                                            <p:strVal val="#ppt_w"/>
                                          </p:val>
                                        </p:tav>
                                      </p:tavLst>
                                    </p:anim>
                                    <p:anim calcmode="lin" valueType="num">
                                      <p:cBhvr additive="base">
                                        <p:cTn dur="1000"/>
                                        <p:tgtEl>
                                          <p:spTgt spid="419"/>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0"/>
                                  </p:stCondLst>
                                  <p:childTnLst>
                                    <p:set>
                                      <p:cBhvr>
                                        <p:cTn dur="1" fill="hold">
                                          <p:stCondLst>
                                            <p:cond delay="0"/>
                                          </p:stCondLst>
                                        </p:cTn>
                                        <p:tgtEl>
                                          <p:spTgt spid="388"/>
                                        </p:tgtEl>
                                        <p:attrNameLst>
                                          <p:attrName>style.visibility</p:attrName>
                                        </p:attrNameLst>
                                      </p:cBhvr>
                                      <p:to>
                                        <p:strVal val="visible"/>
                                      </p:to>
                                    </p:set>
                                    <p:anim calcmode="lin" valueType="num">
                                      <p:cBhvr additive="base">
                                        <p:cTn dur="1000"/>
                                        <p:tgtEl>
                                          <p:spTgt spid="3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89"/>
                                        </p:tgtEl>
                                        <p:attrNameLst>
                                          <p:attrName>style.visibility</p:attrName>
                                        </p:attrNameLst>
                                      </p:cBhvr>
                                      <p:to>
                                        <p:strVal val="visible"/>
                                      </p:to>
                                    </p:set>
                                    <p:anim calcmode="lin" valueType="num">
                                      <p:cBhvr additive="base">
                                        <p:cTn dur="1000"/>
                                        <p:tgtEl>
                                          <p:spTgt spid="3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90"/>
                                        </p:tgtEl>
                                        <p:attrNameLst>
                                          <p:attrName>style.visibility</p:attrName>
                                        </p:attrNameLst>
                                      </p:cBhvr>
                                      <p:to>
                                        <p:strVal val="visible"/>
                                      </p:to>
                                    </p:set>
                                    <p:anim calcmode="lin" valueType="num">
                                      <p:cBhvr additive="base">
                                        <p:cTn dur="1000"/>
                                        <p:tgtEl>
                                          <p:spTgt spid="390"/>
                                        </p:tgtEl>
                                        <p:attrNameLst>
                                          <p:attrName>ppt_x</p:attrName>
                                        </p:attrNameLst>
                                      </p:cBhvr>
                                      <p:tavLst>
                                        <p:tav fmla="" tm="0">
                                          <p:val>
                                            <p:strVal val="#ppt_x-1"/>
                                          </p:val>
                                        </p:tav>
                                        <p:tav fmla="" tm="100000">
                                          <p:val>
                                            <p:strVal val="#ppt_x"/>
                                          </p:val>
                                        </p:tav>
                                      </p:tavLst>
                                    </p:anim>
                                  </p:childTnLst>
                                </p:cTn>
                              </p:par>
                              <p:par>
                                <p:cTn fill="hold" nodeType="withEffect" presetClass="exit" presetID="2" presetSubtype="8">
                                  <p:stCondLst>
                                    <p:cond delay="0"/>
                                  </p:stCondLst>
                                  <p:childTnLst>
                                    <p:anim calcmode="lin" valueType="num">
                                      <p:cBhvr additive="base">
                                        <p:cTn dur="1000"/>
                                        <p:tgtEl>
                                          <p:spTgt spid="404"/>
                                        </p:tgtEl>
                                        <p:attrNameLst>
                                          <p:attrName>ppt_x</p:attrName>
                                        </p:attrNameLst>
                                      </p:cBhvr>
                                      <p:tavLst>
                                        <p:tav fmla="" tm="0">
                                          <p:val>
                                            <p:strVal val="#ppt_x"/>
                                          </p:val>
                                        </p:tav>
                                        <p:tav fmla="" tm="100000">
                                          <p:val>
                                            <p:strVal val="#ppt_x-1"/>
                                          </p:val>
                                        </p:tav>
                                      </p:tavLst>
                                    </p:anim>
                                    <p:set>
                                      <p:cBhvr>
                                        <p:cTn dur="1" fill="hold">
                                          <p:stCondLst>
                                            <p:cond delay="1000"/>
                                          </p:stCondLst>
                                        </p:cTn>
                                        <p:tgtEl>
                                          <p:spTgt spid="40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6">
            <a:hlinkClick action="ppaction://hlinksldjump" r:id="rId3"/>
          </p:cNvPr>
          <p:cNvSpPr/>
          <p:nvPr/>
        </p:nvSpPr>
        <p:spPr>
          <a:xfrm>
            <a:off x="7991475" y="463300"/>
            <a:ext cx="620100" cy="617400"/>
          </a:xfrm>
          <a:prstGeom prst="snip2DiagRect">
            <a:avLst>
              <a:gd fmla="val 0" name="adj1"/>
              <a:gd fmla="val 16667" name="adj2"/>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6"/>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hlink"/>
                </a:solidFill>
              </a:rPr>
              <a:t>APLICACIÓN DE MODELOS</a:t>
            </a:r>
            <a:endParaRPr/>
          </a:p>
        </p:txBody>
      </p:sp>
      <p:sp>
        <p:nvSpPr>
          <p:cNvPr id="443" name="Google Shape;443;p46"/>
          <p:cNvSpPr txBox="1"/>
          <p:nvPr>
            <p:ph idx="2" type="title"/>
          </p:nvPr>
        </p:nvSpPr>
        <p:spPr>
          <a:xfrm flipH="1">
            <a:off x="2260329" y="1741955"/>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6B65"/>
                </a:solidFill>
              </a:rPr>
              <a:t>05</a:t>
            </a:r>
            <a:endParaRPr>
              <a:solidFill>
                <a:srgbClr val="FF6B65"/>
              </a:solidFill>
            </a:endParaRPr>
          </a:p>
        </p:txBody>
      </p:sp>
      <p:cxnSp>
        <p:nvCxnSpPr>
          <p:cNvPr id="444" name="Google Shape;444;p46"/>
          <p:cNvCxnSpPr/>
          <p:nvPr/>
        </p:nvCxnSpPr>
        <p:spPr>
          <a:xfrm>
            <a:off x="2162075" y="-35700"/>
            <a:ext cx="0" cy="2382600"/>
          </a:xfrm>
          <a:prstGeom prst="straightConnector1">
            <a:avLst/>
          </a:prstGeom>
          <a:noFill/>
          <a:ln cap="flat" cmpd="sng" w="9525">
            <a:solidFill>
              <a:srgbClr val="595959"/>
            </a:solidFill>
            <a:prstDash val="solid"/>
            <a:round/>
            <a:headEnd len="med" w="med" type="none"/>
            <a:tailEnd len="med" w="med" type="none"/>
          </a:ln>
        </p:spPr>
      </p:cxnSp>
      <p:grpSp>
        <p:nvGrpSpPr>
          <p:cNvPr id="445" name="Google Shape;445;p46"/>
          <p:cNvGrpSpPr/>
          <p:nvPr/>
        </p:nvGrpSpPr>
        <p:grpSpPr>
          <a:xfrm>
            <a:off x="8089940" y="561326"/>
            <a:ext cx="423413" cy="421569"/>
            <a:chOff x="7703675" y="2541175"/>
            <a:chExt cx="499425" cy="497250"/>
          </a:xfrm>
        </p:grpSpPr>
        <p:sp>
          <p:nvSpPr>
            <p:cNvPr id="446" name="Google Shape;446;p46"/>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6"/>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6"/>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6"/>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6"/>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444"/>
                                        </p:tgtEl>
                                        <p:attrNameLst>
                                          <p:attrName>style.visibility</p:attrName>
                                        </p:attrNameLst>
                                      </p:cBhvr>
                                      <p:to>
                                        <p:strVal val="visible"/>
                                      </p:to>
                                    </p:set>
                                    <p:anim calcmode="lin" valueType="num">
                                      <p:cBhvr additive="base">
                                        <p:cTn dur="1000"/>
                                        <p:tgtEl>
                                          <p:spTgt spid="44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8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7"/>
          <p:cNvSpPr txBox="1"/>
          <p:nvPr>
            <p:ph type="ctrTitle"/>
          </p:nvPr>
        </p:nvSpPr>
        <p:spPr>
          <a:xfrm flipH="1">
            <a:off x="4" y="5"/>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MODELOS UTILIZADOS</a:t>
            </a:r>
            <a:endParaRPr/>
          </a:p>
        </p:txBody>
      </p:sp>
      <p:sp>
        <p:nvSpPr>
          <p:cNvPr id="456" name="Google Shape;456;p47"/>
          <p:cNvSpPr txBox="1"/>
          <p:nvPr>
            <p:ph idx="1" type="subTitle"/>
          </p:nvPr>
        </p:nvSpPr>
        <p:spPr>
          <a:xfrm>
            <a:off x="485404" y="1870454"/>
            <a:ext cx="4224900" cy="5367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300"/>
              <a:t>Naive Bayes</a:t>
            </a:r>
            <a:endParaRPr sz="2300"/>
          </a:p>
          <a:p>
            <a:pPr indent="-361950" lvl="0" marL="457200" rtl="0" algn="l">
              <a:spcBef>
                <a:spcPts val="0"/>
              </a:spcBef>
              <a:spcAft>
                <a:spcPts val="0"/>
              </a:spcAft>
              <a:buSzPts val="2100"/>
              <a:buChar char="●"/>
            </a:pPr>
            <a:r>
              <a:rPr lang="en" sz="2300"/>
              <a:t>Regresion Logistica</a:t>
            </a:r>
            <a:endParaRPr sz="2300"/>
          </a:p>
          <a:p>
            <a:pPr indent="-361950" lvl="0" marL="457200" rtl="0" algn="l">
              <a:spcBef>
                <a:spcPts val="0"/>
              </a:spcBef>
              <a:spcAft>
                <a:spcPts val="0"/>
              </a:spcAft>
              <a:buSzPts val="2100"/>
              <a:buChar char="●"/>
            </a:pPr>
            <a:r>
              <a:rPr lang="en" sz="2300"/>
              <a:t>DecisionTreeClassifier</a:t>
            </a:r>
            <a:endParaRPr sz="2300"/>
          </a:p>
          <a:p>
            <a:pPr indent="-361950" lvl="0" marL="457200" rtl="0" algn="l">
              <a:spcBef>
                <a:spcPts val="0"/>
              </a:spcBef>
              <a:spcAft>
                <a:spcPts val="0"/>
              </a:spcAft>
              <a:buSzPts val="2100"/>
              <a:buChar char="●"/>
            </a:pPr>
            <a:r>
              <a:rPr lang="en" sz="2300"/>
              <a:t>Random Forest</a:t>
            </a:r>
            <a:endParaRPr sz="2300"/>
          </a:p>
          <a:p>
            <a:pPr indent="-361950" lvl="0" marL="457200" rtl="0" algn="l">
              <a:spcBef>
                <a:spcPts val="0"/>
              </a:spcBef>
              <a:spcAft>
                <a:spcPts val="0"/>
              </a:spcAft>
              <a:buSzPts val="2100"/>
              <a:buChar char="●"/>
            </a:pPr>
            <a:r>
              <a:rPr lang="en" sz="2300"/>
              <a:t>Extra Trees</a:t>
            </a:r>
            <a:endParaRPr sz="2300"/>
          </a:p>
          <a:p>
            <a:pPr indent="-361950" lvl="0" marL="457200" rtl="0" algn="l">
              <a:spcBef>
                <a:spcPts val="0"/>
              </a:spcBef>
              <a:spcAft>
                <a:spcPts val="0"/>
              </a:spcAft>
              <a:buSzPts val="2100"/>
              <a:buChar char="●"/>
            </a:pPr>
            <a:r>
              <a:rPr lang="en" sz="2300"/>
              <a:t>ADABOOST </a:t>
            </a:r>
            <a:endParaRPr sz="2300"/>
          </a:p>
          <a:p>
            <a:pPr indent="0" lvl="0" marL="45720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8"/>
          <p:cNvSpPr txBox="1"/>
          <p:nvPr>
            <p:ph type="ctrTitle"/>
          </p:nvPr>
        </p:nvSpPr>
        <p:spPr>
          <a:xfrm flipH="1">
            <a:off x="336150" y="0"/>
            <a:ext cx="5171400" cy="16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NAIVE BAYES: Gaussian</a:t>
            </a:r>
            <a:endParaRPr/>
          </a:p>
        </p:txBody>
      </p:sp>
      <p:sp>
        <p:nvSpPr>
          <p:cNvPr id="462" name="Google Shape;462;p48"/>
          <p:cNvSpPr txBox="1"/>
          <p:nvPr>
            <p:ph idx="1" type="subTitle"/>
          </p:nvPr>
        </p:nvSpPr>
        <p:spPr>
          <a:xfrm>
            <a:off x="597329" y="124502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Comenzamos con Naive Bayes para poner un benchmark</a:t>
            </a:r>
            <a:endParaRPr/>
          </a:p>
          <a:p>
            <a:pPr indent="0" lvl="0" marL="0" rtl="0" algn="l">
              <a:spcBef>
                <a:spcPts val="0"/>
              </a:spcBef>
              <a:spcAft>
                <a:spcPts val="0"/>
              </a:spcAft>
              <a:buNone/>
            </a:pPr>
            <a:r>
              <a:t/>
            </a:r>
            <a:endParaRPr/>
          </a:p>
        </p:txBody>
      </p:sp>
      <p:sp>
        <p:nvSpPr>
          <p:cNvPr id="463" name="Google Shape;463;p48"/>
          <p:cNvSpPr txBox="1"/>
          <p:nvPr/>
        </p:nvSpPr>
        <p:spPr>
          <a:xfrm>
            <a:off x="5096825" y="1773625"/>
            <a:ext cx="39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pic>
        <p:nvPicPr>
          <p:cNvPr id="464" name="Google Shape;464;p48"/>
          <p:cNvPicPr preferRelativeResize="0"/>
          <p:nvPr/>
        </p:nvPicPr>
        <p:blipFill>
          <a:blip r:embed="rId3">
            <a:alphaModFix/>
          </a:blip>
          <a:stretch>
            <a:fillRect/>
          </a:stretch>
        </p:blipFill>
        <p:spPr>
          <a:xfrm>
            <a:off x="663775" y="1840979"/>
            <a:ext cx="2917383" cy="3056971"/>
          </a:xfrm>
          <a:prstGeom prst="rect">
            <a:avLst/>
          </a:prstGeom>
          <a:noFill/>
          <a:ln>
            <a:noFill/>
          </a:ln>
        </p:spPr>
      </p:pic>
      <p:pic>
        <p:nvPicPr>
          <p:cNvPr id="465" name="Google Shape;465;p48"/>
          <p:cNvPicPr preferRelativeResize="0"/>
          <p:nvPr/>
        </p:nvPicPr>
        <p:blipFill>
          <a:blip r:embed="rId4">
            <a:alphaModFix/>
          </a:blip>
          <a:stretch>
            <a:fillRect/>
          </a:stretch>
        </p:blipFill>
        <p:spPr>
          <a:xfrm>
            <a:off x="4479095" y="2488113"/>
            <a:ext cx="3343275" cy="2409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49"/>
          <p:cNvPicPr preferRelativeResize="0"/>
          <p:nvPr/>
        </p:nvPicPr>
        <p:blipFill>
          <a:blip r:embed="rId3">
            <a:alphaModFix/>
          </a:blip>
          <a:stretch>
            <a:fillRect/>
          </a:stretch>
        </p:blipFill>
        <p:spPr>
          <a:xfrm>
            <a:off x="587875" y="1622400"/>
            <a:ext cx="3211125" cy="3395925"/>
          </a:xfrm>
          <a:prstGeom prst="rect">
            <a:avLst/>
          </a:prstGeom>
          <a:noFill/>
          <a:ln>
            <a:noFill/>
          </a:ln>
        </p:spPr>
      </p:pic>
      <p:pic>
        <p:nvPicPr>
          <p:cNvPr id="471" name="Google Shape;471;p49"/>
          <p:cNvPicPr preferRelativeResize="0"/>
          <p:nvPr/>
        </p:nvPicPr>
        <p:blipFill>
          <a:blip r:embed="rId4">
            <a:alphaModFix/>
          </a:blip>
          <a:stretch>
            <a:fillRect/>
          </a:stretch>
        </p:blipFill>
        <p:spPr>
          <a:xfrm>
            <a:off x="4793350" y="2445450"/>
            <a:ext cx="3636450" cy="2572875"/>
          </a:xfrm>
          <a:prstGeom prst="rect">
            <a:avLst/>
          </a:prstGeom>
          <a:noFill/>
          <a:ln>
            <a:noFill/>
          </a:ln>
        </p:spPr>
      </p:pic>
      <p:sp>
        <p:nvSpPr>
          <p:cNvPr id="472" name="Google Shape;472;p49"/>
          <p:cNvSpPr txBox="1"/>
          <p:nvPr>
            <p:ph type="ctrTitle"/>
          </p:nvPr>
        </p:nvSpPr>
        <p:spPr>
          <a:xfrm flipH="1">
            <a:off x="336050" y="0"/>
            <a:ext cx="5302200" cy="16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NAIVE BAYES: Bernoulli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2"/>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INDICE</a:t>
            </a:r>
            <a:endParaRPr/>
          </a:p>
        </p:txBody>
      </p:sp>
      <p:sp>
        <p:nvSpPr>
          <p:cNvPr id="160" name="Google Shape;160;p32">
            <a:hlinkClick action="ppaction://hlinksldjump" r:id="rId3"/>
          </p:cNvPr>
          <p:cNvSpPr txBox="1"/>
          <p:nvPr>
            <p:ph idx="5" type="title"/>
          </p:nvPr>
        </p:nvSpPr>
        <p:spPr>
          <a:xfrm>
            <a:off x="2105406" y="251371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6B65"/>
                </a:solidFill>
              </a:rPr>
              <a:t>03</a:t>
            </a:r>
            <a:endParaRPr/>
          </a:p>
        </p:txBody>
      </p:sp>
      <p:sp>
        <p:nvSpPr>
          <p:cNvPr id="161" name="Google Shape;161;p32"/>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EL PROBLEMA</a:t>
            </a:r>
            <a:endParaRPr/>
          </a:p>
        </p:txBody>
      </p:sp>
      <p:sp>
        <p:nvSpPr>
          <p:cNvPr id="162" name="Google Shape;162;p32"/>
          <p:cNvSpPr txBox="1"/>
          <p:nvPr>
            <p:ph idx="1" type="subTitle"/>
          </p:nvPr>
        </p:nvSpPr>
        <p:spPr>
          <a:xfrm>
            <a:off x="690446" y="613462"/>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Predecir </a:t>
            </a:r>
            <a:r>
              <a:rPr lang="en"/>
              <a:t>situación</a:t>
            </a:r>
            <a:r>
              <a:rPr lang="en"/>
              <a:t> de fraude</a:t>
            </a:r>
            <a:endParaRPr/>
          </a:p>
        </p:txBody>
      </p:sp>
      <p:sp>
        <p:nvSpPr>
          <p:cNvPr id="163" name="Google Shape;163;p32">
            <a:hlinkClick action="ppaction://hlinksldjump" r:id="rId4"/>
          </p:cNvPr>
          <p:cNvSpPr txBox="1"/>
          <p:nvPr>
            <p:ph idx="3" type="title"/>
          </p:nvPr>
        </p:nvSpPr>
        <p:spPr>
          <a:xfrm>
            <a:off x="2118448" y="57099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6B65"/>
                </a:solidFill>
              </a:rPr>
              <a:t>01</a:t>
            </a:r>
            <a:endParaRPr>
              <a:solidFill>
                <a:srgbClr val="FF6B65"/>
              </a:solidFill>
            </a:endParaRPr>
          </a:p>
        </p:txBody>
      </p:sp>
      <p:sp>
        <p:nvSpPr>
          <p:cNvPr id="164" name="Google Shape;164;p32">
            <a:hlinkClick action="ppaction://hlinksldjump" r:id="rId5"/>
          </p:cNvPr>
          <p:cNvSpPr txBox="1"/>
          <p:nvPr>
            <p:ph idx="4" type="title"/>
          </p:nvPr>
        </p:nvSpPr>
        <p:spPr>
          <a:xfrm>
            <a:off x="2105406" y="154235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6B65"/>
                </a:solidFill>
              </a:rPr>
              <a:t>02</a:t>
            </a:r>
            <a:endParaRPr/>
          </a:p>
        </p:txBody>
      </p:sp>
      <p:sp>
        <p:nvSpPr>
          <p:cNvPr id="165" name="Google Shape;165;p32">
            <a:hlinkClick action="ppaction://hlinksldjump" r:id="rId6"/>
          </p:cNvPr>
          <p:cNvSpPr txBox="1"/>
          <p:nvPr>
            <p:ph idx="6" type="title"/>
          </p:nvPr>
        </p:nvSpPr>
        <p:spPr>
          <a:xfrm>
            <a:off x="5922008" y="2119185"/>
            <a:ext cx="1072200" cy="5778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FF6B65"/>
                </a:solidFill>
              </a:rPr>
              <a:t>04</a:t>
            </a:r>
            <a:endParaRPr/>
          </a:p>
        </p:txBody>
      </p:sp>
      <p:sp>
        <p:nvSpPr>
          <p:cNvPr id="166" name="Google Shape;166;p32">
            <a:hlinkClick action="ppaction://hlinksldjump" r:id="rId7"/>
          </p:cNvPr>
          <p:cNvSpPr txBox="1"/>
          <p:nvPr>
            <p:ph idx="7" type="title"/>
          </p:nvPr>
        </p:nvSpPr>
        <p:spPr>
          <a:xfrm>
            <a:off x="5922008" y="313888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6B65"/>
                </a:solidFill>
              </a:rPr>
              <a:t>05</a:t>
            </a:r>
            <a:endParaRPr/>
          </a:p>
        </p:txBody>
      </p:sp>
      <p:sp>
        <p:nvSpPr>
          <p:cNvPr id="167" name="Google Shape;167;p32">
            <a:hlinkClick/>
          </p:cNvPr>
          <p:cNvSpPr txBox="1"/>
          <p:nvPr>
            <p:ph idx="8" type="title"/>
          </p:nvPr>
        </p:nvSpPr>
        <p:spPr>
          <a:xfrm>
            <a:off x="5922008" y="4158581"/>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6B65"/>
                </a:solidFill>
              </a:rPr>
              <a:t>06</a:t>
            </a:r>
            <a:endParaRPr/>
          </a:p>
        </p:txBody>
      </p:sp>
      <p:sp>
        <p:nvSpPr>
          <p:cNvPr id="168" name="Google Shape;168;p32"/>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EL DATASET-EDA</a:t>
            </a:r>
            <a:endParaRPr/>
          </a:p>
        </p:txBody>
      </p:sp>
      <p:sp>
        <p:nvSpPr>
          <p:cNvPr id="169" name="Google Shape;169;p32"/>
          <p:cNvSpPr txBox="1"/>
          <p:nvPr>
            <p:ph idx="13" type="subTitle"/>
          </p:nvPr>
        </p:nvSpPr>
        <p:spPr>
          <a:xfrm>
            <a:off x="114125" y="1579650"/>
            <a:ext cx="2372400" cy="707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Visualización</a:t>
            </a:r>
            <a:r>
              <a:rPr lang="en"/>
              <a:t> de </a:t>
            </a:r>
            <a:r>
              <a:rPr lang="en"/>
              <a:t>correlaciones </a:t>
            </a:r>
            <a:r>
              <a:rPr lang="en">
                <a:solidFill>
                  <a:schemeClr val="hlink"/>
                </a:solidFill>
              </a:rPr>
              <a:t>Análisis de variables categóricas</a:t>
            </a:r>
            <a:endParaRPr/>
          </a:p>
        </p:txBody>
      </p:sp>
      <p:sp>
        <p:nvSpPr>
          <p:cNvPr id="170" name="Google Shape;170;p32"/>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LIMPIEZA</a:t>
            </a:r>
            <a:endParaRPr/>
          </a:p>
        </p:txBody>
      </p:sp>
      <p:sp>
        <p:nvSpPr>
          <p:cNvPr id="171" name="Google Shape;171;p32"/>
          <p:cNvSpPr txBox="1"/>
          <p:nvPr>
            <p:ph idx="15" type="subTitle"/>
          </p:nvPr>
        </p:nvSpPr>
        <p:spPr>
          <a:xfrm>
            <a:off x="325625" y="2553150"/>
            <a:ext cx="2213100" cy="823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t>  </a:t>
            </a:r>
            <a:r>
              <a:rPr lang="en"/>
              <a:t>Eliminación</a:t>
            </a:r>
            <a:r>
              <a:rPr lang="en"/>
              <a:t> de columnas</a:t>
            </a:r>
            <a:endParaRPr/>
          </a:p>
          <a:p>
            <a:pPr indent="0" lvl="0" marL="0" rtl="0" algn="r">
              <a:spcBef>
                <a:spcPts val="0"/>
              </a:spcBef>
              <a:spcAft>
                <a:spcPts val="0"/>
              </a:spcAft>
              <a:buNone/>
            </a:pPr>
            <a:r>
              <a:rPr lang="en"/>
              <a:t>Imputación de valores faltantes</a:t>
            </a:r>
            <a:endParaRPr/>
          </a:p>
          <a:p>
            <a:pPr indent="0" lvl="0" marL="0" rtl="0" algn="r">
              <a:spcBef>
                <a:spcPts val="0"/>
              </a:spcBef>
              <a:spcAft>
                <a:spcPts val="0"/>
              </a:spcAft>
              <a:buNone/>
            </a:pPr>
            <a:r>
              <a:t/>
            </a:r>
            <a:endParaRPr/>
          </a:p>
        </p:txBody>
      </p:sp>
      <p:sp>
        <p:nvSpPr>
          <p:cNvPr id="172" name="Google Shape;172;p32"/>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GENERACIÓN</a:t>
            </a:r>
            <a:r>
              <a:rPr lang="en"/>
              <a:t> DE FEATURES</a:t>
            </a:r>
            <a:endParaRPr/>
          </a:p>
        </p:txBody>
      </p:sp>
      <p:sp>
        <p:nvSpPr>
          <p:cNvPr id="173" name="Google Shape;173;p32"/>
          <p:cNvSpPr txBox="1"/>
          <p:nvPr>
            <p:ph idx="17" type="subTitle"/>
          </p:nvPr>
        </p:nvSpPr>
        <p:spPr>
          <a:xfrm>
            <a:off x="6811558" y="2186988"/>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Variables dummies</a:t>
            </a:r>
            <a:endParaRPr/>
          </a:p>
          <a:p>
            <a:pPr indent="0" lvl="0" marL="0" rtl="0" algn="l">
              <a:spcBef>
                <a:spcPts val="0"/>
              </a:spcBef>
              <a:spcAft>
                <a:spcPts val="0"/>
              </a:spcAft>
              <a:buNone/>
            </a:pPr>
            <a:r>
              <a:rPr lang="en"/>
              <a:t>Nuevas variables</a:t>
            </a:r>
            <a:endParaRPr/>
          </a:p>
        </p:txBody>
      </p:sp>
      <p:sp>
        <p:nvSpPr>
          <p:cNvPr id="174" name="Google Shape;174;p32"/>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APLICACIÓN</a:t>
            </a:r>
            <a:r>
              <a:rPr lang="en"/>
              <a:t> DE MODELOS</a:t>
            </a:r>
            <a:endParaRPr/>
          </a:p>
        </p:txBody>
      </p:sp>
      <p:sp>
        <p:nvSpPr>
          <p:cNvPr id="175" name="Google Shape;175;p32"/>
          <p:cNvSpPr txBox="1"/>
          <p:nvPr>
            <p:ph idx="19" type="subTitle"/>
          </p:nvPr>
        </p:nvSpPr>
        <p:spPr>
          <a:xfrm>
            <a:off x="6811558" y="3210901"/>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Diversos algoritmos de </a:t>
            </a:r>
            <a:r>
              <a:rPr lang="en"/>
              <a:t>clasificación.</a:t>
            </a:r>
            <a:endParaRPr/>
          </a:p>
          <a:p>
            <a:pPr indent="0" lvl="0" marL="0" rtl="0" algn="l">
              <a:spcBef>
                <a:spcPts val="0"/>
              </a:spcBef>
              <a:spcAft>
                <a:spcPts val="0"/>
              </a:spcAft>
              <a:buNone/>
            </a:pPr>
            <a:r>
              <a:t/>
            </a:r>
            <a:endParaRPr/>
          </a:p>
        </p:txBody>
      </p:sp>
      <p:sp>
        <p:nvSpPr>
          <p:cNvPr id="176" name="Google Shape;176;p32"/>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77" name="Google Shape;177;p32"/>
          <p:cNvSpPr txBox="1"/>
          <p:nvPr>
            <p:ph idx="21" type="subTitle"/>
          </p:nvPr>
        </p:nvSpPr>
        <p:spPr>
          <a:xfrm>
            <a:off x="6811550" y="4223148"/>
            <a:ext cx="1674300" cy="7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Visualización</a:t>
            </a:r>
            <a:r>
              <a:rPr lang="en"/>
              <a:t> del comportamiento de las variables</a:t>
            </a:r>
            <a:endParaRPr/>
          </a:p>
        </p:txBody>
      </p:sp>
      <p:cxnSp>
        <p:nvCxnSpPr>
          <p:cNvPr id="178" name="Google Shape;178;p32"/>
          <p:cNvCxnSpPr/>
          <p:nvPr/>
        </p:nvCxnSpPr>
        <p:spPr>
          <a:xfrm>
            <a:off x="3297225" y="0"/>
            <a:ext cx="0" cy="2393700"/>
          </a:xfrm>
          <a:prstGeom prst="straightConnector1">
            <a:avLst/>
          </a:prstGeom>
          <a:noFill/>
          <a:ln cap="flat" cmpd="sng" w="9525">
            <a:solidFill>
              <a:srgbClr val="595959"/>
            </a:solidFill>
            <a:prstDash val="solid"/>
            <a:round/>
            <a:headEnd len="med" w="med" type="none"/>
            <a:tailEnd len="med" w="med" type="none"/>
          </a:ln>
        </p:spPr>
      </p:cxnSp>
      <p:cxnSp>
        <p:nvCxnSpPr>
          <p:cNvPr id="179" name="Google Shape;179;p32"/>
          <p:cNvCxnSpPr/>
          <p:nvPr/>
        </p:nvCxnSpPr>
        <p:spPr>
          <a:xfrm>
            <a:off x="5861950" y="3131400"/>
            <a:ext cx="0" cy="20301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1000"/>
                                        <p:tgtEl>
                                          <p:spTgt spid="1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1000"/>
                                        <p:tgtEl>
                                          <p:spTgt spid="17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REGRESION LOGISTICA</a:t>
            </a:r>
            <a:endParaRPr/>
          </a:p>
          <a:p>
            <a:pPr indent="0" lvl="0" marL="0" rtl="0" algn="ctr">
              <a:spcBef>
                <a:spcPts val="0"/>
              </a:spcBef>
              <a:spcAft>
                <a:spcPts val="0"/>
              </a:spcAft>
              <a:buNone/>
            </a:pPr>
            <a:r>
              <a:t/>
            </a:r>
            <a:endParaRPr/>
          </a:p>
        </p:txBody>
      </p:sp>
      <p:sp>
        <p:nvSpPr>
          <p:cNvPr id="478" name="Google Shape;478;p50"/>
          <p:cNvSpPr txBox="1"/>
          <p:nvPr/>
        </p:nvSpPr>
        <p:spPr>
          <a:xfrm>
            <a:off x="0" y="2288225"/>
            <a:ext cx="53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6B65"/>
              </a:solidFill>
              <a:latin typeface="Roboto Condensed Light"/>
              <a:ea typeface="Roboto Condensed Light"/>
              <a:cs typeface="Roboto Condensed Light"/>
              <a:sym typeface="Roboto Condensed Light"/>
            </a:endParaRPr>
          </a:p>
        </p:txBody>
      </p:sp>
      <p:pic>
        <p:nvPicPr>
          <p:cNvPr id="479" name="Google Shape;479;p50"/>
          <p:cNvPicPr preferRelativeResize="0"/>
          <p:nvPr/>
        </p:nvPicPr>
        <p:blipFill rotWithShape="1">
          <a:blip r:embed="rId3">
            <a:alphaModFix/>
          </a:blip>
          <a:srcRect b="12907" l="33107" r="41231" t="37526"/>
          <a:stretch/>
        </p:blipFill>
        <p:spPr>
          <a:xfrm>
            <a:off x="811273" y="1712475"/>
            <a:ext cx="2831427" cy="3076301"/>
          </a:xfrm>
          <a:prstGeom prst="rect">
            <a:avLst/>
          </a:prstGeom>
          <a:noFill/>
          <a:ln>
            <a:noFill/>
          </a:ln>
        </p:spPr>
      </p:pic>
      <p:pic>
        <p:nvPicPr>
          <p:cNvPr id="480" name="Google Shape;480;p50"/>
          <p:cNvPicPr preferRelativeResize="0"/>
          <p:nvPr/>
        </p:nvPicPr>
        <p:blipFill rotWithShape="1">
          <a:blip r:embed="rId4">
            <a:alphaModFix/>
          </a:blip>
          <a:srcRect b="18136" l="32931" r="44652" t="53625"/>
          <a:stretch/>
        </p:blipFill>
        <p:spPr>
          <a:xfrm>
            <a:off x="4389750" y="2016325"/>
            <a:ext cx="3912699" cy="27724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ADABOOST</a:t>
            </a:r>
            <a:endParaRPr sz="2600"/>
          </a:p>
        </p:txBody>
      </p:sp>
      <p:pic>
        <p:nvPicPr>
          <p:cNvPr id="486" name="Google Shape;486;p51"/>
          <p:cNvPicPr preferRelativeResize="0"/>
          <p:nvPr/>
        </p:nvPicPr>
        <p:blipFill rotWithShape="1">
          <a:blip r:embed="rId3">
            <a:alphaModFix/>
          </a:blip>
          <a:srcRect b="14656" l="31167" r="42699" t="56979"/>
          <a:stretch/>
        </p:blipFill>
        <p:spPr>
          <a:xfrm>
            <a:off x="4436275" y="2354393"/>
            <a:ext cx="4054774" cy="2475582"/>
          </a:xfrm>
          <a:prstGeom prst="rect">
            <a:avLst/>
          </a:prstGeom>
          <a:noFill/>
          <a:ln>
            <a:noFill/>
          </a:ln>
        </p:spPr>
      </p:pic>
      <p:pic>
        <p:nvPicPr>
          <p:cNvPr id="487" name="Google Shape;487;p51"/>
          <p:cNvPicPr preferRelativeResize="0"/>
          <p:nvPr/>
        </p:nvPicPr>
        <p:blipFill rotWithShape="1">
          <a:blip r:embed="rId4">
            <a:alphaModFix/>
          </a:blip>
          <a:srcRect b="20626" l="32601" r="40957" t="29646"/>
          <a:stretch/>
        </p:blipFill>
        <p:spPr>
          <a:xfrm>
            <a:off x="629925" y="1517966"/>
            <a:ext cx="3130675" cy="3312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ADABOOST</a:t>
            </a:r>
            <a:endParaRPr/>
          </a:p>
        </p:txBody>
      </p:sp>
      <p:pic>
        <p:nvPicPr>
          <p:cNvPr id="493" name="Google Shape;493;p52"/>
          <p:cNvPicPr preferRelativeResize="0"/>
          <p:nvPr/>
        </p:nvPicPr>
        <p:blipFill rotWithShape="1">
          <a:blip r:embed="rId3">
            <a:alphaModFix/>
          </a:blip>
          <a:srcRect b="22792" l="32463" r="40584" t="27408"/>
          <a:stretch/>
        </p:blipFill>
        <p:spPr>
          <a:xfrm>
            <a:off x="685275" y="1471550"/>
            <a:ext cx="3186545" cy="3312000"/>
          </a:xfrm>
          <a:prstGeom prst="rect">
            <a:avLst/>
          </a:prstGeom>
          <a:noFill/>
          <a:ln>
            <a:noFill/>
          </a:ln>
        </p:spPr>
      </p:pic>
      <p:pic>
        <p:nvPicPr>
          <p:cNvPr id="494" name="Google Shape;494;p52"/>
          <p:cNvPicPr preferRelativeResize="0"/>
          <p:nvPr/>
        </p:nvPicPr>
        <p:blipFill rotWithShape="1">
          <a:blip r:embed="rId4">
            <a:alphaModFix/>
          </a:blip>
          <a:srcRect b="11874" l="32472" r="43900" t="59545"/>
          <a:stretch/>
        </p:blipFill>
        <p:spPr>
          <a:xfrm>
            <a:off x="4607550" y="2072075"/>
            <a:ext cx="4025723" cy="27391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3"/>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CONCLUSIÓN</a:t>
            </a:r>
            <a:endParaRPr/>
          </a:p>
        </p:txBody>
      </p:sp>
      <p:sp>
        <p:nvSpPr>
          <p:cNvPr id="500" name="Google Shape;500;p53"/>
          <p:cNvSpPr txBox="1"/>
          <p:nvPr>
            <p:ph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6B65"/>
                </a:solidFill>
              </a:rPr>
              <a:t>06</a:t>
            </a:r>
            <a:endParaRPr>
              <a:solidFill>
                <a:srgbClr val="FF6B65"/>
              </a:solidFill>
            </a:endParaRPr>
          </a:p>
        </p:txBody>
      </p:sp>
      <p:cxnSp>
        <p:nvCxnSpPr>
          <p:cNvPr id="501" name="Google Shape;501;p53"/>
          <p:cNvCxnSpPr/>
          <p:nvPr/>
        </p:nvCxnSpPr>
        <p:spPr>
          <a:xfrm>
            <a:off x="7015900" y="-35700"/>
            <a:ext cx="0" cy="2382600"/>
          </a:xfrm>
          <a:prstGeom prst="straightConnector1">
            <a:avLst/>
          </a:prstGeom>
          <a:noFill/>
          <a:ln cap="flat" cmpd="sng" w="9525">
            <a:solidFill>
              <a:srgbClr val="595959"/>
            </a:solidFill>
            <a:prstDash val="solid"/>
            <a:round/>
            <a:headEnd len="med" w="med" type="none"/>
            <a:tailEnd len="med" w="med" type="none"/>
          </a:ln>
        </p:spPr>
      </p:cxnSp>
      <p:grpSp>
        <p:nvGrpSpPr>
          <p:cNvPr id="502" name="Google Shape;502;p53"/>
          <p:cNvGrpSpPr/>
          <p:nvPr/>
        </p:nvGrpSpPr>
        <p:grpSpPr>
          <a:xfrm>
            <a:off x="8089940" y="561326"/>
            <a:ext cx="423413" cy="421569"/>
            <a:chOff x="7703675" y="2541175"/>
            <a:chExt cx="499425" cy="497250"/>
          </a:xfrm>
        </p:grpSpPr>
        <p:sp>
          <p:nvSpPr>
            <p:cNvPr id="503" name="Google Shape;503;p53"/>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3"/>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3"/>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3"/>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3"/>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 name="Google Shape;508;p53">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501"/>
                                        </p:tgtEl>
                                        <p:attrNameLst>
                                          <p:attrName>style.visibility</p:attrName>
                                        </p:attrNameLst>
                                      </p:cBhvr>
                                      <p:to>
                                        <p:strVal val="visible"/>
                                      </p:to>
                                    </p:set>
                                    <p:anim calcmode="lin" valueType="num">
                                      <p:cBhvr additive="base">
                                        <p:cTn dur="1000"/>
                                        <p:tgtEl>
                                          <p:spTgt spid="50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800"/>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4"/>
          <p:cNvSpPr txBox="1"/>
          <p:nvPr>
            <p:ph type="ctrTitle"/>
          </p:nvPr>
        </p:nvSpPr>
        <p:spPr>
          <a:xfrm>
            <a:off x="1964851" y="34687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VISUALIZACIÓN</a:t>
            </a:r>
            <a:endParaRPr sz="2700"/>
          </a:p>
        </p:txBody>
      </p:sp>
      <p:grpSp>
        <p:nvGrpSpPr>
          <p:cNvPr id="514" name="Google Shape;514;p54"/>
          <p:cNvGrpSpPr/>
          <p:nvPr/>
        </p:nvGrpSpPr>
        <p:grpSpPr>
          <a:xfrm>
            <a:off x="2890979" y="1213254"/>
            <a:ext cx="3362026" cy="2641868"/>
            <a:chOff x="238125" y="1676700"/>
            <a:chExt cx="2045650" cy="1779275"/>
          </a:xfrm>
        </p:grpSpPr>
        <p:sp>
          <p:nvSpPr>
            <p:cNvPr id="515" name="Google Shape;515;p54"/>
            <p:cNvSpPr/>
            <p:nvPr/>
          </p:nvSpPr>
          <p:spPr>
            <a:xfrm>
              <a:off x="1006875" y="3190025"/>
              <a:ext cx="508150" cy="247100"/>
            </a:xfrm>
            <a:custGeom>
              <a:rect b="b" l="l" r="r" t="t"/>
              <a:pathLst>
                <a:path extrusionOk="0" h="9884" w="20326">
                  <a:moveTo>
                    <a:pt x="2967" y="0"/>
                  </a:moveTo>
                  <a:lnTo>
                    <a:pt x="0" y="9884"/>
                  </a:lnTo>
                  <a:lnTo>
                    <a:pt x="20325" y="9884"/>
                  </a:lnTo>
                  <a:lnTo>
                    <a:pt x="1735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4"/>
            <p:cNvSpPr/>
            <p:nvPr/>
          </p:nvSpPr>
          <p:spPr>
            <a:xfrm>
              <a:off x="1021625" y="3190025"/>
              <a:ext cx="452425" cy="197525"/>
            </a:xfrm>
            <a:custGeom>
              <a:rect b="b" l="l" r="r" t="t"/>
              <a:pathLst>
                <a:path extrusionOk="0" h="7901" w="18097">
                  <a:moveTo>
                    <a:pt x="2377" y="0"/>
                  </a:moveTo>
                  <a:lnTo>
                    <a:pt x="0" y="7901"/>
                  </a:lnTo>
                  <a:cubicBezTo>
                    <a:pt x="6032" y="6753"/>
                    <a:pt x="12064" y="5557"/>
                    <a:pt x="18096" y="4442"/>
                  </a:cubicBezTo>
                  <a:lnTo>
                    <a:pt x="1676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4"/>
            <p:cNvSpPr/>
            <p:nvPr/>
          </p:nvSpPr>
          <p:spPr>
            <a:xfrm>
              <a:off x="968750" y="3417450"/>
              <a:ext cx="584375" cy="38525"/>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4"/>
            <p:cNvSpPr/>
            <p:nvPr/>
          </p:nvSpPr>
          <p:spPr>
            <a:xfrm>
              <a:off x="238125" y="1777900"/>
              <a:ext cx="2045650" cy="1461300"/>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4"/>
            <p:cNvSpPr/>
            <p:nvPr/>
          </p:nvSpPr>
          <p:spPr>
            <a:xfrm>
              <a:off x="238125" y="1676700"/>
              <a:ext cx="2045650" cy="1390400"/>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4"/>
            <p:cNvSpPr/>
            <p:nvPr/>
          </p:nvSpPr>
          <p:spPr>
            <a:xfrm>
              <a:off x="346300" y="1773800"/>
              <a:ext cx="1829300" cy="1140050"/>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4"/>
            <p:cNvSpPr/>
            <p:nvPr/>
          </p:nvSpPr>
          <p:spPr>
            <a:xfrm>
              <a:off x="1244550" y="1708650"/>
              <a:ext cx="28700" cy="24925"/>
            </a:xfrm>
            <a:custGeom>
              <a:rect b="b" l="l" r="r" t="t"/>
              <a:pathLst>
                <a:path extrusionOk="0" h="997" w="1148">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54"/>
          <p:cNvSpPr txBox="1"/>
          <p:nvPr/>
        </p:nvSpPr>
        <p:spPr>
          <a:xfrm>
            <a:off x="3401625" y="4031200"/>
            <a:ext cx="3087600" cy="99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FF6B65"/>
                </a:solidFill>
                <a:latin typeface="Roboto Condensed"/>
                <a:ea typeface="Roboto Condensed"/>
                <a:cs typeface="Roboto Condensed"/>
                <a:sym typeface="Roboto Condensed"/>
              </a:rPr>
              <a:t>Graficamos y visualizamos las variables que </a:t>
            </a:r>
            <a:r>
              <a:rPr b="1" lang="en">
                <a:solidFill>
                  <a:srgbClr val="FF6B65"/>
                </a:solidFill>
                <a:latin typeface="Roboto Condensed"/>
                <a:ea typeface="Roboto Condensed"/>
                <a:cs typeface="Roboto Condensed"/>
                <a:sym typeface="Roboto Condensed"/>
              </a:rPr>
              <a:t>más</a:t>
            </a:r>
            <a:r>
              <a:rPr b="1" lang="en">
                <a:solidFill>
                  <a:srgbClr val="FF6B65"/>
                </a:solidFill>
                <a:latin typeface="Roboto Condensed"/>
                <a:ea typeface="Roboto Condensed"/>
                <a:cs typeface="Roboto Condensed"/>
                <a:sym typeface="Roboto Condensed"/>
              </a:rPr>
              <a:t> </a:t>
            </a:r>
            <a:r>
              <a:rPr b="1" lang="en">
                <a:solidFill>
                  <a:srgbClr val="FF6B65"/>
                </a:solidFill>
                <a:latin typeface="Roboto Condensed"/>
                <a:ea typeface="Roboto Condensed"/>
                <a:cs typeface="Roboto Condensed"/>
                <a:sym typeface="Roboto Condensed"/>
              </a:rPr>
              <a:t>explicación</a:t>
            </a:r>
            <a:r>
              <a:rPr b="1" lang="en">
                <a:solidFill>
                  <a:srgbClr val="FF6B65"/>
                </a:solidFill>
                <a:latin typeface="Roboto Condensed"/>
                <a:ea typeface="Roboto Condensed"/>
                <a:cs typeface="Roboto Condensed"/>
                <a:sym typeface="Roboto Condensed"/>
              </a:rPr>
              <a:t> nos brindaban sobre el comportamiento de la variable target </a:t>
            </a:r>
            <a:r>
              <a:rPr b="1" lang="en">
                <a:solidFill>
                  <a:srgbClr val="FF6B65"/>
                </a:solidFill>
                <a:latin typeface="Roboto Condensed"/>
                <a:ea typeface="Roboto Condensed"/>
                <a:cs typeface="Roboto Condensed"/>
                <a:sym typeface="Roboto Condensed"/>
              </a:rPr>
              <a:t>según</a:t>
            </a:r>
            <a:r>
              <a:rPr b="1" lang="en">
                <a:solidFill>
                  <a:srgbClr val="FF6B65"/>
                </a:solidFill>
                <a:latin typeface="Roboto Condensed"/>
                <a:ea typeface="Roboto Condensed"/>
                <a:cs typeface="Roboto Condensed"/>
                <a:sym typeface="Roboto Condensed"/>
              </a:rPr>
              <a:t> los algoritmos aplicados </a:t>
            </a:r>
            <a:endParaRPr b="1">
              <a:solidFill>
                <a:srgbClr val="FF6B65"/>
              </a:solidFill>
              <a:latin typeface="Roboto Condensed"/>
              <a:ea typeface="Roboto Condensed"/>
              <a:cs typeface="Roboto Condensed"/>
              <a:sym typeface="Roboto Condensed"/>
            </a:endParaRPr>
          </a:p>
          <a:p>
            <a:pPr indent="0" lvl="0" marL="0" rtl="0" algn="l">
              <a:lnSpc>
                <a:spcPct val="100000"/>
              </a:lnSpc>
              <a:spcBef>
                <a:spcPts val="1600"/>
              </a:spcBef>
              <a:spcAft>
                <a:spcPts val="0"/>
              </a:spcAft>
              <a:buNone/>
            </a:pPr>
            <a:r>
              <a:t/>
            </a:r>
            <a:endParaRPr sz="1200">
              <a:solidFill>
                <a:srgbClr val="434343"/>
              </a:solidFill>
              <a:latin typeface="Roboto Condensed Light"/>
              <a:ea typeface="Roboto Condensed Light"/>
              <a:cs typeface="Roboto Condensed Light"/>
              <a:sym typeface="Roboto Condensed Light"/>
            </a:endParaRPr>
          </a:p>
          <a:p>
            <a:pPr indent="0" lvl="0" marL="0" rtl="0" algn="ctr">
              <a:lnSpc>
                <a:spcPct val="100000"/>
              </a:lnSpc>
              <a:spcBef>
                <a:spcPts val="1600"/>
              </a:spcBef>
              <a:spcAft>
                <a:spcPts val="1600"/>
              </a:spcAft>
              <a:buNone/>
            </a:pPr>
            <a:r>
              <a:t/>
            </a:r>
            <a:endParaRPr sz="1200">
              <a:solidFill>
                <a:srgbClr val="434343"/>
              </a:solidFill>
              <a:latin typeface="Roboto Condensed Light"/>
              <a:ea typeface="Roboto Condensed Light"/>
              <a:cs typeface="Roboto Condensed Light"/>
              <a:sym typeface="Roboto Condensed Light"/>
            </a:endParaRPr>
          </a:p>
        </p:txBody>
      </p:sp>
      <p:cxnSp>
        <p:nvCxnSpPr>
          <p:cNvPr id="523" name="Google Shape;523;p54"/>
          <p:cNvCxnSpPr/>
          <p:nvPr/>
        </p:nvCxnSpPr>
        <p:spPr>
          <a:xfrm rot="10800000">
            <a:off x="3290125" y="4228975"/>
            <a:ext cx="0" cy="937800"/>
          </a:xfrm>
          <a:prstGeom prst="straightConnector1">
            <a:avLst/>
          </a:prstGeom>
          <a:noFill/>
          <a:ln cap="flat" cmpd="sng" w="9525">
            <a:solidFill>
              <a:srgbClr val="434343"/>
            </a:solidFill>
            <a:prstDash val="solid"/>
            <a:round/>
            <a:headEnd len="med" w="med" type="none"/>
            <a:tailEnd len="med" w="med" type="none"/>
          </a:ln>
        </p:spPr>
      </p:cxnSp>
      <p:pic>
        <p:nvPicPr>
          <p:cNvPr id="524" name="Google Shape;524;p54"/>
          <p:cNvPicPr preferRelativeResize="0"/>
          <p:nvPr/>
        </p:nvPicPr>
        <p:blipFill>
          <a:blip r:embed="rId3">
            <a:alphaModFix/>
          </a:blip>
          <a:stretch>
            <a:fillRect/>
          </a:stretch>
        </p:blipFill>
        <p:spPr>
          <a:xfrm>
            <a:off x="3069963" y="1358200"/>
            <a:ext cx="3001626" cy="16884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523"/>
                                        </p:tgtEl>
                                        <p:attrNameLst>
                                          <p:attrName>style.visibility</p:attrName>
                                        </p:attrNameLst>
                                      </p:cBhvr>
                                      <p:to>
                                        <p:strVal val="visible"/>
                                      </p:to>
                                    </p:set>
                                    <p:anim calcmode="lin" valueType="num">
                                      <p:cBhvr additive="base">
                                        <p:cTn dur="1000"/>
                                        <p:tgtEl>
                                          <p:spTgt spid="523"/>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514"/>
                                        </p:tgtEl>
                                        <p:attrNameLst>
                                          <p:attrName>style.visibility</p:attrName>
                                        </p:attrNameLst>
                                      </p:cBhvr>
                                      <p:to>
                                        <p:strVal val="visible"/>
                                      </p:to>
                                    </p:set>
                                    <p:anim calcmode="lin" valueType="num">
                                      <p:cBhvr additive="base">
                                        <p:cTn dur="1000"/>
                                        <p:tgtEl>
                                          <p:spTgt spid="514"/>
                                        </p:tgtEl>
                                        <p:attrNameLst>
                                          <p:attrName>ppt_w</p:attrName>
                                        </p:attrNameLst>
                                      </p:cBhvr>
                                      <p:tavLst>
                                        <p:tav fmla="" tm="0">
                                          <p:val>
                                            <p:strVal val="0"/>
                                          </p:val>
                                        </p:tav>
                                        <p:tav fmla="" tm="100000">
                                          <p:val>
                                            <p:strVal val="#ppt_w"/>
                                          </p:val>
                                        </p:tav>
                                      </p:tavLst>
                                    </p:anim>
                                    <p:anim calcmode="lin" valueType="num">
                                      <p:cBhvr additive="base">
                                        <p:cTn dur="1000"/>
                                        <p:tgtEl>
                                          <p:spTgt spid="51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24"/>
                                        </p:tgtEl>
                                        <p:attrNameLst>
                                          <p:attrName>style.visibility</p:attrName>
                                        </p:attrNameLst>
                                      </p:cBhvr>
                                      <p:to>
                                        <p:strVal val="visible"/>
                                      </p:to>
                                    </p:set>
                                    <p:anim calcmode="lin" valueType="num">
                                      <p:cBhvr additive="base">
                                        <p:cTn dur="1000"/>
                                        <p:tgtEl>
                                          <p:spTgt spid="524"/>
                                        </p:tgtEl>
                                        <p:attrNameLst>
                                          <p:attrName>ppt_w</p:attrName>
                                        </p:attrNameLst>
                                      </p:cBhvr>
                                      <p:tavLst>
                                        <p:tav fmla="" tm="0">
                                          <p:val>
                                            <p:strVal val="0"/>
                                          </p:val>
                                        </p:tav>
                                        <p:tav fmla="" tm="100000">
                                          <p:val>
                                            <p:strVal val="#ppt_w"/>
                                          </p:val>
                                        </p:tav>
                                      </p:tavLst>
                                    </p:anim>
                                    <p:anim calcmode="lin" valueType="num">
                                      <p:cBhvr additive="base">
                                        <p:cTn dur="1000"/>
                                        <p:tgtEl>
                                          <p:spTgt spid="52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55"/>
          <p:cNvPicPr preferRelativeResize="0"/>
          <p:nvPr/>
        </p:nvPicPr>
        <p:blipFill>
          <a:blip r:embed="rId3">
            <a:alphaModFix/>
          </a:blip>
          <a:stretch>
            <a:fillRect/>
          </a:stretch>
        </p:blipFill>
        <p:spPr>
          <a:xfrm>
            <a:off x="82426" y="787950"/>
            <a:ext cx="6809400" cy="4047450"/>
          </a:xfrm>
          <a:prstGeom prst="rect">
            <a:avLst/>
          </a:prstGeom>
          <a:noFill/>
          <a:ln>
            <a:noFill/>
          </a:ln>
        </p:spPr>
      </p:pic>
      <p:sp>
        <p:nvSpPr>
          <p:cNvPr id="530" name="Google Shape;530;p55"/>
          <p:cNvSpPr txBox="1"/>
          <p:nvPr/>
        </p:nvSpPr>
        <p:spPr>
          <a:xfrm>
            <a:off x="7052200" y="787950"/>
            <a:ext cx="2011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Es la feature que </a:t>
            </a:r>
            <a:r>
              <a:rPr lang="en">
                <a:solidFill>
                  <a:srgbClr val="FF0000"/>
                </a:solidFill>
                <a:latin typeface="Roboto Condensed Light"/>
                <a:ea typeface="Roboto Condensed Light"/>
                <a:cs typeface="Roboto Condensed Light"/>
                <a:sym typeface="Roboto Condensed Light"/>
              </a:rPr>
              <a:t>más</a:t>
            </a:r>
            <a:r>
              <a:rPr lang="en">
                <a:solidFill>
                  <a:srgbClr val="FF0000"/>
                </a:solidFill>
                <a:latin typeface="Roboto Condensed Light"/>
                <a:ea typeface="Roboto Condensed Light"/>
                <a:cs typeface="Roboto Condensed Light"/>
                <a:sym typeface="Roboto Condensed Light"/>
              </a:rPr>
              <a:t> explicación</a:t>
            </a:r>
            <a:r>
              <a:rPr lang="en">
                <a:latin typeface="Roboto Condensed Light"/>
                <a:ea typeface="Roboto Condensed Light"/>
                <a:cs typeface="Roboto Condensed Light"/>
                <a:sym typeface="Roboto Condensed Light"/>
              </a:rPr>
              <a:t> tuvo en todos los modelos</a:t>
            </a:r>
            <a:endParaRPr>
              <a:latin typeface="Roboto Condensed Light"/>
              <a:ea typeface="Roboto Condensed Light"/>
              <a:cs typeface="Roboto Condensed Light"/>
              <a:sym typeface="Roboto Condensed Light"/>
            </a:endParaRPr>
          </a:p>
        </p:txBody>
      </p:sp>
      <p:sp>
        <p:nvSpPr>
          <p:cNvPr id="531" name="Google Shape;531;p55"/>
          <p:cNvSpPr txBox="1"/>
          <p:nvPr>
            <p:ph type="ctrTitle"/>
          </p:nvPr>
        </p:nvSpPr>
        <p:spPr>
          <a:xfrm flipH="1">
            <a:off x="5623525" y="160375"/>
            <a:ext cx="2418600" cy="502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200"/>
              <a:t>ISSUED</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1000"/>
                                        <p:tgtEl>
                                          <p:spTgt spid="529"/>
                                        </p:tgtEl>
                                        <p:attrNameLst>
                                          <p:attrName>ppt_w</p:attrName>
                                        </p:attrNameLst>
                                      </p:cBhvr>
                                      <p:tavLst>
                                        <p:tav fmla="" tm="0">
                                          <p:val>
                                            <p:strVal val="0"/>
                                          </p:val>
                                        </p:tav>
                                        <p:tav fmla="" tm="100000">
                                          <p:val>
                                            <p:strVal val="#ppt_w"/>
                                          </p:val>
                                        </p:tav>
                                      </p:tavLst>
                                    </p:anim>
                                    <p:anim calcmode="lin" valueType="num">
                                      <p:cBhvr additive="base">
                                        <p:cTn dur="1000"/>
                                        <p:tgtEl>
                                          <p:spTgt spid="529"/>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0"/>
                                  </p:stCondLst>
                                  <p:childTnLst>
                                    <p:set>
                                      <p:cBhvr>
                                        <p:cTn dur="1" fill="hold">
                                          <p:stCondLst>
                                            <p:cond delay="0"/>
                                          </p:stCondLst>
                                        </p:cTn>
                                        <p:tgtEl>
                                          <p:spTgt spid="531"/>
                                        </p:tgtEl>
                                        <p:attrNameLst>
                                          <p:attrName>style.visibility</p:attrName>
                                        </p:attrNameLst>
                                      </p:cBhvr>
                                      <p:to>
                                        <p:strVal val="visible"/>
                                      </p:to>
                                    </p:set>
                                    <p:anim calcmode="lin" valueType="num">
                                      <p:cBhvr additive="base">
                                        <p:cTn dur="1000"/>
                                        <p:tgtEl>
                                          <p:spTgt spid="53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6"/>
          <p:cNvSpPr txBox="1"/>
          <p:nvPr/>
        </p:nvSpPr>
        <p:spPr>
          <a:xfrm>
            <a:off x="6573175" y="782325"/>
            <a:ext cx="2504700" cy="3201600"/>
          </a:xfrm>
          <a:prstGeom prst="rect">
            <a:avLst/>
          </a:prstGeom>
          <a:noFill/>
          <a:ln>
            <a:noFill/>
          </a:ln>
          <a:effectLst>
            <a:outerShdw blurRad="57150" rotWithShape="0" algn="bl">
              <a:srgbClr val="000000">
                <a:alpha val="40000"/>
              </a:srgbClr>
            </a:outerShdw>
          </a:effectLst>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Un código de </a:t>
            </a:r>
            <a:r>
              <a:rPr lang="en">
                <a:latin typeface="Roboto Condensed Light"/>
                <a:ea typeface="Roboto Condensed Light"/>
                <a:cs typeface="Roboto Condensed Light"/>
                <a:sym typeface="Roboto Condensed Light"/>
              </a:rPr>
              <a:t>transacción</a:t>
            </a:r>
            <a:r>
              <a:rPr lang="en">
                <a:latin typeface="Roboto Condensed Light"/>
                <a:ea typeface="Roboto Condensed Light"/>
                <a:cs typeface="Roboto Condensed Light"/>
                <a:sym typeface="Roboto Condensed Light"/>
              </a:rPr>
              <a:t> "Reason Code" es una respuesta de los servidores CyberSource para las transacciones de producción enviadas mediante los siguientes métodos:</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solidFill>
                  <a:srgbClr val="FF0000"/>
                </a:solidFill>
                <a:latin typeface="Roboto Condensed Light"/>
                <a:ea typeface="Roboto Condensed Light"/>
                <a:cs typeface="Roboto Condensed Light"/>
                <a:sym typeface="Roboto Condensed Light"/>
              </a:rPr>
              <a:t>-API de pedido simple</a:t>
            </a:r>
            <a:endParaRPr>
              <a:solidFill>
                <a:srgbClr val="FF0000"/>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solidFill>
                  <a:srgbClr val="FF0000"/>
                </a:solidFill>
                <a:latin typeface="Roboto Condensed Light"/>
                <a:ea typeface="Roboto Condensed Light"/>
                <a:cs typeface="Roboto Condensed Light"/>
                <a:sym typeface="Roboto Condensed Light"/>
              </a:rPr>
              <a:t>-Terminal virtual</a:t>
            </a:r>
            <a:endParaRPr>
              <a:solidFill>
                <a:srgbClr val="FF0000"/>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solidFill>
                  <a:srgbClr val="FF0000"/>
                </a:solidFill>
                <a:latin typeface="Roboto Condensed Light"/>
                <a:ea typeface="Roboto Condensed Light"/>
                <a:cs typeface="Roboto Condensed Light"/>
                <a:sym typeface="Roboto Condensed Light"/>
              </a:rPr>
              <a:t>-Aceptación segura: pago alojado</a:t>
            </a:r>
            <a:endParaRPr>
              <a:solidFill>
                <a:srgbClr val="FF0000"/>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solidFill>
                  <a:srgbClr val="FF0000"/>
                </a:solidFill>
                <a:latin typeface="Roboto Condensed Light"/>
                <a:ea typeface="Roboto Condensed Light"/>
                <a:cs typeface="Roboto Condensed Light"/>
                <a:sym typeface="Roboto Condensed Light"/>
              </a:rPr>
              <a:t>-Aceptación segura: API de pago</a:t>
            </a:r>
            <a:endParaRPr>
              <a:solidFill>
                <a:srgbClr val="FF0000"/>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solidFill>
                  <a:srgbClr val="FF0000"/>
                </a:solidFill>
                <a:latin typeface="Roboto Condensed Light"/>
                <a:ea typeface="Roboto Condensed Light"/>
                <a:cs typeface="Roboto Condensed Light"/>
                <a:sym typeface="Roboto Condensed Light"/>
              </a:rPr>
              <a:t>-API del kit de herramientas SOAP</a:t>
            </a:r>
            <a:endParaRPr>
              <a:solidFill>
                <a:srgbClr val="FF0000"/>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a:solidFill>
                  <a:srgbClr val="FF0000"/>
                </a:solidFill>
                <a:latin typeface="Roboto Condensed Light"/>
                <a:ea typeface="Roboto Condensed Light"/>
                <a:cs typeface="Roboto Condensed Light"/>
                <a:sym typeface="Roboto Condensed Light"/>
              </a:rPr>
              <a:t>-Envío de archivos de transacciones sin conexión</a:t>
            </a:r>
            <a:endParaRPr>
              <a:solidFill>
                <a:srgbClr val="FF0000"/>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pic>
        <p:nvPicPr>
          <p:cNvPr id="537" name="Google Shape;537;p56"/>
          <p:cNvPicPr preferRelativeResize="0"/>
          <p:nvPr/>
        </p:nvPicPr>
        <p:blipFill>
          <a:blip r:embed="rId3">
            <a:alphaModFix/>
          </a:blip>
          <a:stretch>
            <a:fillRect/>
          </a:stretch>
        </p:blipFill>
        <p:spPr>
          <a:xfrm>
            <a:off x="58475" y="782325"/>
            <a:ext cx="6514699" cy="4108626"/>
          </a:xfrm>
          <a:prstGeom prst="rect">
            <a:avLst/>
          </a:prstGeom>
          <a:noFill/>
          <a:ln>
            <a:noFill/>
          </a:ln>
        </p:spPr>
      </p:pic>
      <p:sp>
        <p:nvSpPr>
          <p:cNvPr id="538" name="Google Shape;538;p56"/>
          <p:cNvSpPr txBox="1"/>
          <p:nvPr/>
        </p:nvSpPr>
        <p:spPr>
          <a:xfrm>
            <a:off x="6615100" y="3591625"/>
            <a:ext cx="2504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Roboto Condensed"/>
                <a:ea typeface="Roboto Condensed"/>
                <a:cs typeface="Roboto Condensed"/>
                <a:sym typeface="Roboto Condensed"/>
              </a:rPr>
              <a:t>Los tipos de transacciones son:</a:t>
            </a:r>
            <a:endParaRPr b="1">
              <a:solidFill>
                <a:srgbClr val="FF0000"/>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lang="en">
                <a:latin typeface="Roboto Condensed"/>
                <a:ea typeface="Roboto Condensed"/>
                <a:cs typeface="Roboto Condensed"/>
                <a:sym typeface="Roboto Condensed"/>
              </a:rPr>
              <a:t>100:</a:t>
            </a:r>
            <a:r>
              <a:rPr lang="en">
                <a:latin typeface="Roboto Condensed Light"/>
                <a:ea typeface="Roboto Condensed Light"/>
                <a:cs typeface="Roboto Condensed Light"/>
                <a:sym typeface="Roboto Condensed Light"/>
              </a:rPr>
              <a:t> Transacción exitosa</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b="1" lang="en">
                <a:latin typeface="Roboto Condensed"/>
                <a:ea typeface="Roboto Condensed"/>
                <a:cs typeface="Roboto Condensed"/>
                <a:sym typeface="Roboto Condensed"/>
              </a:rPr>
              <a:t>480:</a:t>
            </a:r>
            <a:r>
              <a:rPr lang="en">
                <a:latin typeface="Roboto Condensed Light"/>
                <a:ea typeface="Roboto Condensed Light"/>
                <a:cs typeface="Roboto Condensed Light"/>
                <a:sym typeface="Roboto Condensed Light"/>
              </a:rPr>
              <a:t> El pedido está marcado para revisión</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b="1" lang="en">
                <a:latin typeface="Roboto Condensed"/>
                <a:ea typeface="Roboto Condensed"/>
                <a:cs typeface="Roboto Condensed"/>
                <a:sym typeface="Roboto Condensed"/>
              </a:rPr>
              <a:t>481:</a:t>
            </a:r>
            <a:r>
              <a:rPr lang="en">
                <a:latin typeface="Roboto Condensed Light"/>
                <a:ea typeface="Roboto Condensed Light"/>
                <a:cs typeface="Roboto Condensed Light"/>
                <a:sym typeface="Roboto Condensed Light"/>
              </a:rPr>
              <a:t> La orden ha sido rechazada</a:t>
            </a:r>
            <a:endParaRPr>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b="1" lang="en">
                <a:latin typeface="Roboto Condensed"/>
                <a:ea typeface="Roboto Condensed"/>
                <a:cs typeface="Roboto Condensed"/>
                <a:sym typeface="Roboto Condensed"/>
              </a:rPr>
              <a:t>231:</a:t>
            </a:r>
            <a:r>
              <a:rPr lang="en">
                <a:latin typeface="Roboto Condensed Light"/>
                <a:ea typeface="Roboto Condensed Light"/>
                <a:cs typeface="Roboto Condensed Light"/>
                <a:sym typeface="Roboto Condensed Light"/>
              </a:rPr>
              <a:t> número de cuenta no válido</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539" name="Google Shape;539;p56"/>
          <p:cNvSpPr txBox="1"/>
          <p:nvPr>
            <p:ph type="ctrTitle"/>
          </p:nvPr>
        </p:nvSpPr>
        <p:spPr>
          <a:xfrm flipH="1">
            <a:off x="5429575" y="0"/>
            <a:ext cx="3215400" cy="89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200"/>
              <a:t>REASON CODE</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37"/>
                                        </p:tgtEl>
                                        <p:attrNameLst>
                                          <p:attrName>style.visibility</p:attrName>
                                        </p:attrNameLst>
                                      </p:cBhvr>
                                      <p:to>
                                        <p:strVal val="visible"/>
                                      </p:to>
                                    </p:set>
                                    <p:anim calcmode="lin" valueType="num">
                                      <p:cBhvr additive="base">
                                        <p:cTn dur="1000"/>
                                        <p:tgtEl>
                                          <p:spTgt spid="537"/>
                                        </p:tgtEl>
                                        <p:attrNameLst>
                                          <p:attrName>ppt_w</p:attrName>
                                        </p:attrNameLst>
                                      </p:cBhvr>
                                      <p:tavLst>
                                        <p:tav fmla="" tm="0">
                                          <p:val>
                                            <p:strVal val="0"/>
                                          </p:val>
                                        </p:tav>
                                        <p:tav fmla="" tm="100000">
                                          <p:val>
                                            <p:strVal val="#ppt_w"/>
                                          </p:val>
                                        </p:tav>
                                      </p:tavLst>
                                    </p:anim>
                                    <p:anim calcmode="lin" valueType="num">
                                      <p:cBhvr additive="base">
                                        <p:cTn dur="1000"/>
                                        <p:tgtEl>
                                          <p:spTgt spid="537"/>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0"/>
                                  </p:stCondLst>
                                  <p:childTnLst>
                                    <p:set>
                                      <p:cBhvr>
                                        <p:cTn dur="1" fill="hold">
                                          <p:stCondLst>
                                            <p:cond delay="0"/>
                                          </p:stCondLst>
                                        </p:cTn>
                                        <p:tgtEl>
                                          <p:spTgt spid="539"/>
                                        </p:tgtEl>
                                        <p:attrNameLst>
                                          <p:attrName>style.visibility</p:attrName>
                                        </p:attrNameLst>
                                      </p:cBhvr>
                                      <p:to>
                                        <p:strVal val="visible"/>
                                      </p:to>
                                    </p:set>
                                    <p:anim calcmode="lin" valueType="num">
                                      <p:cBhvr additive="base">
                                        <p:cTn dur="1000"/>
                                        <p:tgtEl>
                                          <p:spTgt spid="53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7"/>
          <p:cNvSpPr txBox="1"/>
          <p:nvPr/>
        </p:nvSpPr>
        <p:spPr>
          <a:xfrm>
            <a:off x="6586025" y="981000"/>
            <a:ext cx="2383200" cy="1908600"/>
          </a:xfrm>
          <a:prstGeom prst="rect">
            <a:avLst/>
          </a:prstGeom>
          <a:noFill/>
          <a:ln>
            <a:noFill/>
          </a:ln>
          <a:effectLst>
            <a:outerShdw blurRad="57150" rotWithShape="0" algn="bl">
              <a:srgbClr val="000000">
                <a:alpha val="4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Roboto Condensed Light"/>
                <a:ea typeface="Roboto Condensed Light"/>
                <a:cs typeface="Roboto Condensed Light"/>
                <a:sym typeface="Roboto Condensed Light"/>
              </a:rPr>
              <a:t>¿Que es el AFS SCORE?</a:t>
            </a:r>
            <a:endParaRPr>
              <a:solidFill>
                <a:srgbClr val="FF0000"/>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AFS es el nivel de riesgo asociado con cada transacción y puede tomar valores del 0 al 99, siendo 99 el pedido </a:t>
            </a:r>
            <a:r>
              <a:rPr lang="en">
                <a:latin typeface="Roboto Condensed Light"/>
                <a:ea typeface="Roboto Condensed Light"/>
                <a:cs typeface="Roboto Condensed Light"/>
                <a:sym typeface="Roboto Condensed Light"/>
              </a:rPr>
              <a:t>más</a:t>
            </a:r>
            <a:r>
              <a:rPr lang="en">
                <a:latin typeface="Roboto Condensed Light"/>
                <a:ea typeface="Roboto Condensed Light"/>
                <a:cs typeface="Roboto Condensed Light"/>
                <a:sym typeface="Roboto Condensed Light"/>
              </a:rPr>
              <a:t> riesgoso</a:t>
            </a:r>
            <a:endParaRPr>
              <a:solidFill>
                <a:srgbClr val="FF0000"/>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pic>
        <p:nvPicPr>
          <p:cNvPr id="545" name="Google Shape;545;p57"/>
          <p:cNvPicPr preferRelativeResize="0"/>
          <p:nvPr/>
        </p:nvPicPr>
        <p:blipFill>
          <a:blip r:embed="rId3">
            <a:alphaModFix/>
          </a:blip>
          <a:stretch>
            <a:fillRect/>
          </a:stretch>
        </p:blipFill>
        <p:spPr>
          <a:xfrm>
            <a:off x="58475" y="916550"/>
            <a:ext cx="6263225" cy="4062000"/>
          </a:xfrm>
          <a:prstGeom prst="rect">
            <a:avLst/>
          </a:prstGeom>
          <a:noFill/>
          <a:ln>
            <a:noFill/>
          </a:ln>
        </p:spPr>
      </p:pic>
      <p:sp>
        <p:nvSpPr>
          <p:cNvPr id="546" name="Google Shape;546;p57"/>
          <p:cNvSpPr txBox="1"/>
          <p:nvPr/>
        </p:nvSpPr>
        <p:spPr>
          <a:xfrm>
            <a:off x="6586025" y="2774025"/>
            <a:ext cx="2383200" cy="1693200"/>
          </a:xfrm>
          <a:prstGeom prst="rect">
            <a:avLst/>
          </a:prstGeom>
          <a:noFill/>
          <a:ln>
            <a:noFill/>
          </a:ln>
          <a:effectLst>
            <a:outerShdw blurRad="57150" rotWithShape="0" algn="bl">
              <a:srgbClr val="000000">
                <a:alpha val="4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Para poder relacionar la variable target con la de AFS SCORE decidimos agrupar en 4 bins y </a:t>
            </a:r>
            <a:r>
              <a:rPr lang="en">
                <a:latin typeface="Roboto Condensed Light"/>
                <a:ea typeface="Roboto Condensed Light"/>
                <a:cs typeface="Roboto Condensed Light"/>
                <a:sym typeface="Roboto Condensed Light"/>
              </a:rPr>
              <a:t>así</a:t>
            </a:r>
            <a:r>
              <a:rPr lang="en">
                <a:latin typeface="Roboto Condensed Light"/>
                <a:ea typeface="Roboto Condensed Light"/>
                <a:cs typeface="Roboto Condensed Light"/>
                <a:sym typeface="Roboto Condensed Light"/>
              </a:rPr>
              <a:t> poder observar </a:t>
            </a:r>
            <a:r>
              <a:rPr lang="en">
                <a:latin typeface="Roboto Condensed Light"/>
                <a:ea typeface="Roboto Condensed Light"/>
                <a:cs typeface="Roboto Condensed Light"/>
                <a:sym typeface="Roboto Condensed Light"/>
              </a:rPr>
              <a:t>cómo</a:t>
            </a:r>
            <a:r>
              <a:rPr lang="en">
                <a:latin typeface="Roboto Condensed Light"/>
                <a:ea typeface="Roboto Condensed Light"/>
                <a:cs typeface="Roboto Condensed Light"/>
                <a:sym typeface="Roboto Condensed Light"/>
              </a:rPr>
              <a:t> se </a:t>
            </a:r>
            <a:r>
              <a:rPr lang="en">
                <a:latin typeface="Roboto Condensed Light"/>
                <a:ea typeface="Roboto Condensed Light"/>
                <a:cs typeface="Roboto Condensed Light"/>
                <a:sym typeface="Roboto Condensed Light"/>
              </a:rPr>
              <a:t>distribuye</a:t>
            </a:r>
            <a:r>
              <a:rPr lang="en">
                <a:latin typeface="Roboto Condensed Light"/>
                <a:ea typeface="Roboto Condensed Light"/>
                <a:cs typeface="Roboto Condensed Light"/>
                <a:sym typeface="Roboto Condensed Light"/>
              </a:rPr>
              <a:t> con respecto al fraude</a:t>
            </a:r>
            <a:endParaRPr>
              <a:solidFill>
                <a:srgbClr val="FF0000"/>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547" name="Google Shape;547;p57"/>
          <p:cNvSpPr txBox="1"/>
          <p:nvPr>
            <p:ph type="ctrTitle"/>
          </p:nvPr>
        </p:nvSpPr>
        <p:spPr>
          <a:xfrm flipH="1">
            <a:off x="5178125" y="0"/>
            <a:ext cx="2604600" cy="916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200"/>
              <a:t>AFS SCORE</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45"/>
                                        </p:tgtEl>
                                        <p:attrNameLst>
                                          <p:attrName>style.visibility</p:attrName>
                                        </p:attrNameLst>
                                      </p:cBhvr>
                                      <p:to>
                                        <p:strVal val="visible"/>
                                      </p:to>
                                    </p:set>
                                    <p:anim calcmode="lin" valueType="num">
                                      <p:cBhvr additive="base">
                                        <p:cTn dur="1000"/>
                                        <p:tgtEl>
                                          <p:spTgt spid="545"/>
                                        </p:tgtEl>
                                        <p:attrNameLst>
                                          <p:attrName>ppt_w</p:attrName>
                                        </p:attrNameLst>
                                      </p:cBhvr>
                                      <p:tavLst>
                                        <p:tav fmla="" tm="0">
                                          <p:val>
                                            <p:strVal val="0"/>
                                          </p:val>
                                        </p:tav>
                                        <p:tav fmla="" tm="100000">
                                          <p:val>
                                            <p:strVal val="#ppt_w"/>
                                          </p:val>
                                        </p:tav>
                                      </p:tavLst>
                                    </p:anim>
                                    <p:anim calcmode="lin" valueType="num">
                                      <p:cBhvr additive="base">
                                        <p:cTn dur="1000"/>
                                        <p:tgtEl>
                                          <p:spTgt spid="545"/>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0"/>
                                  </p:stCondLst>
                                  <p:childTnLst>
                                    <p:set>
                                      <p:cBhvr>
                                        <p:cTn dur="1" fill="hold">
                                          <p:stCondLst>
                                            <p:cond delay="0"/>
                                          </p:stCondLst>
                                        </p:cTn>
                                        <p:tgtEl>
                                          <p:spTgt spid="547"/>
                                        </p:tgtEl>
                                        <p:attrNameLst>
                                          <p:attrName>style.visibility</p:attrName>
                                        </p:attrNameLst>
                                      </p:cBhvr>
                                      <p:to>
                                        <p:strVal val="visible"/>
                                      </p:to>
                                    </p:set>
                                    <p:anim calcmode="lin" valueType="num">
                                      <p:cBhvr additive="base">
                                        <p:cTn dur="1000"/>
                                        <p:tgtEl>
                                          <p:spTgt spid="54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8"/>
          <p:cNvSpPr txBox="1"/>
          <p:nvPr/>
        </p:nvSpPr>
        <p:spPr>
          <a:xfrm>
            <a:off x="2531425" y="106725"/>
            <a:ext cx="3868200" cy="523200"/>
          </a:xfrm>
          <a:prstGeom prst="rect">
            <a:avLst/>
          </a:prstGeom>
          <a:noFill/>
          <a:ln>
            <a:noFill/>
          </a:ln>
        </p:spPr>
        <p:txBody>
          <a:bodyPr anchorCtr="0" anchor="t" bIns="91425" lIns="91425" spcFirstLastPara="1" rIns="91425" wrap="square" tIns="91425">
            <a:spAutoFit/>
          </a:bodyPr>
          <a:lstStyle/>
          <a:p>
            <a:pPr indent="457200" lvl="0" marL="0" rtl="0" algn="ctr">
              <a:spcBef>
                <a:spcPts val="0"/>
              </a:spcBef>
              <a:spcAft>
                <a:spcPts val="0"/>
              </a:spcAft>
              <a:buNone/>
            </a:pPr>
            <a:r>
              <a:rPr b="1" lang="en" sz="2200">
                <a:latin typeface="Exo 2"/>
                <a:ea typeface="Exo 2"/>
                <a:cs typeface="Exo 2"/>
                <a:sym typeface="Exo 2"/>
              </a:rPr>
              <a:t>Distribucion AFS SCORE</a:t>
            </a:r>
            <a:endParaRPr b="1" sz="2200">
              <a:latin typeface="Exo 2"/>
              <a:ea typeface="Exo 2"/>
              <a:cs typeface="Exo 2"/>
              <a:sym typeface="Exo 2"/>
            </a:endParaRPr>
          </a:p>
        </p:txBody>
      </p:sp>
      <p:pic>
        <p:nvPicPr>
          <p:cNvPr id="553" name="Google Shape;553;p58"/>
          <p:cNvPicPr preferRelativeResize="0"/>
          <p:nvPr/>
        </p:nvPicPr>
        <p:blipFill>
          <a:blip r:embed="rId3">
            <a:alphaModFix/>
          </a:blip>
          <a:stretch>
            <a:fillRect/>
          </a:stretch>
        </p:blipFill>
        <p:spPr>
          <a:xfrm>
            <a:off x="1010595" y="594000"/>
            <a:ext cx="7122803" cy="4220175"/>
          </a:xfrm>
          <a:prstGeom prst="rect">
            <a:avLst/>
          </a:prstGeom>
          <a:noFill/>
          <a:ln>
            <a:noFill/>
          </a:ln>
        </p:spPr>
      </p:pic>
      <p:sp>
        <p:nvSpPr>
          <p:cNvPr id="554" name="Google Shape;554;p58"/>
          <p:cNvSpPr txBox="1"/>
          <p:nvPr/>
        </p:nvSpPr>
        <p:spPr>
          <a:xfrm>
            <a:off x="1342825" y="4814175"/>
            <a:ext cx="6245400" cy="400200"/>
          </a:xfrm>
          <a:prstGeom prst="rect">
            <a:avLst/>
          </a:prstGeom>
          <a:noFill/>
          <a:ln>
            <a:noFill/>
          </a:ln>
          <a:effectLst>
            <a:outerShdw rotWithShape="0" algn="bl" dist="38100">
              <a:schemeClr val="lt1">
                <a:alpha val="21000"/>
              </a:scheme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0000"/>
                </a:solidFill>
                <a:latin typeface="Roboto Condensed"/>
                <a:ea typeface="Roboto Condensed"/>
                <a:cs typeface="Roboto Condensed"/>
                <a:sym typeface="Roboto Condensed"/>
              </a:rPr>
              <a:t>En general la </a:t>
            </a:r>
            <a:r>
              <a:rPr b="1" lang="en">
                <a:solidFill>
                  <a:srgbClr val="FF0000"/>
                </a:solidFill>
                <a:latin typeface="Roboto Condensed"/>
                <a:ea typeface="Roboto Condensed"/>
                <a:cs typeface="Roboto Condensed"/>
                <a:sym typeface="Roboto Condensed"/>
              </a:rPr>
              <a:t>mayoría</a:t>
            </a:r>
            <a:r>
              <a:rPr b="1" lang="en">
                <a:solidFill>
                  <a:srgbClr val="FF0000"/>
                </a:solidFill>
                <a:latin typeface="Roboto Condensed"/>
                <a:ea typeface="Roboto Condensed"/>
                <a:cs typeface="Roboto Condensed"/>
                <a:sym typeface="Roboto Condensed"/>
              </a:rPr>
              <a:t> de los casos poseen un riesgo menor a los 50 puntos</a:t>
            </a:r>
            <a:endParaRPr b="1">
              <a:solidFill>
                <a:srgbClr val="FF0000"/>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53"/>
                                        </p:tgtEl>
                                        <p:attrNameLst>
                                          <p:attrName>style.visibility</p:attrName>
                                        </p:attrNameLst>
                                      </p:cBhvr>
                                      <p:to>
                                        <p:strVal val="visible"/>
                                      </p:to>
                                    </p:set>
                                    <p:anim calcmode="lin" valueType="num">
                                      <p:cBhvr additive="base">
                                        <p:cTn dur="1000"/>
                                        <p:tgtEl>
                                          <p:spTgt spid="553"/>
                                        </p:tgtEl>
                                        <p:attrNameLst>
                                          <p:attrName>ppt_w</p:attrName>
                                        </p:attrNameLst>
                                      </p:cBhvr>
                                      <p:tavLst>
                                        <p:tav fmla="" tm="0">
                                          <p:val>
                                            <p:strVal val="0"/>
                                          </p:val>
                                        </p:tav>
                                        <p:tav fmla="" tm="100000">
                                          <p:val>
                                            <p:strVal val="#ppt_w"/>
                                          </p:val>
                                        </p:tav>
                                      </p:tavLst>
                                    </p:anim>
                                    <p:anim calcmode="lin" valueType="num">
                                      <p:cBhvr additive="base">
                                        <p:cTn dur="1000"/>
                                        <p:tgtEl>
                                          <p:spTgt spid="55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59"/>
          <p:cNvPicPr preferRelativeResize="0"/>
          <p:nvPr/>
        </p:nvPicPr>
        <p:blipFill>
          <a:blip r:embed="rId3">
            <a:alphaModFix/>
          </a:blip>
          <a:stretch>
            <a:fillRect/>
          </a:stretch>
        </p:blipFill>
        <p:spPr>
          <a:xfrm>
            <a:off x="62600" y="971000"/>
            <a:ext cx="6498601" cy="4019124"/>
          </a:xfrm>
          <a:prstGeom prst="rect">
            <a:avLst/>
          </a:prstGeom>
          <a:noFill/>
          <a:ln>
            <a:noFill/>
          </a:ln>
        </p:spPr>
      </p:pic>
      <p:sp>
        <p:nvSpPr>
          <p:cNvPr id="560" name="Google Shape;560;p59"/>
          <p:cNvSpPr txBox="1"/>
          <p:nvPr/>
        </p:nvSpPr>
        <p:spPr>
          <a:xfrm>
            <a:off x="6884525" y="1310600"/>
            <a:ext cx="1928100" cy="831300"/>
          </a:xfrm>
          <a:prstGeom prst="rect">
            <a:avLst/>
          </a:prstGeom>
          <a:noFill/>
          <a:ln>
            <a:noFill/>
          </a:ln>
          <a:effectLst>
            <a:outerShdw blurRad="57150" rotWithShape="0" algn="bl">
              <a:srgbClr val="FFFFFF">
                <a:alpha val="58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Encontramos que hay mayor </a:t>
            </a:r>
            <a:r>
              <a:rPr lang="en">
                <a:latin typeface="Roboto Condensed Light"/>
                <a:ea typeface="Roboto Condensed Light"/>
                <a:cs typeface="Roboto Condensed Light"/>
                <a:sym typeface="Roboto Condensed Light"/>
              </a:rPr>
              <a:t>proporción</a:t>
            </a:r>
            <a:r>
              <a:rPr lang="en">
                <a:latin typeface="Roboto Condensed Light"/>
                <a:ea typeface="Roboto Condensed Light"/>
                <a:cs typeface="Roboto Condensed Light"/>
                <a:sym typeface="Roboto Condensed Light"/>
              </a:rPr>
              <a:t> de fraude en el mes de </a:t>
            </a:r>
            <a:r>
              <a:rPr lang="en">
                <a:solidFill>
                  <a:srgbClr val="FF0000"/>
                </a:solidFill>
                <a:latin typeface="Roboto Condensed Light"/>
                <a:ea typeface="Roboto Condensed Light"/>
                <a:cs typeface="Roboto Condensed Light"/>
                <a:sym typeface="Roboto Condensed Light"/>
              </a:rPr>
              <a:t>julio</a:t>
            </a:r>
            <a:endParaRPr>
              <a:solidFill>
                <a:srgbClr val="FF0000"/>
              </a:solidFill>
              <a:latin typeface="Roboto Condensed Light"/>
              <a:ea typeface="Roboto Condensed Light"/>
              <a:cs typeface="Roboto Condensed Light"/>
              <a:sym typeface="Roboto Condensed Light"/>
            </a:endParaRPr>
          </a:p>
        </p:txBody>
      </p:sp>
      <p:sp>
        <p:nvSpPr>
          <p:cNvPr id="561" name="Google Shape;561;p59"/>
          <p:cNvSpPr txBox="1"/>
          <p:nvPr>
            <p:ph type="ctrTitle"/>
          </p:nvPr>
        </p:nvSpPr>
        <p:spPr>
          <a:xfrm flipH="1">
            <a:off x="4219850" y="203600"/>
            <a:ext cx="4778400" cy="110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200"/>
              <a:t>DISTRIBUCION POR MES</a:t>
            </a:r>
            <a:endParaRPr sz="2200">
              <a:solidFill>
                <a:schemeClr val="dk1"/>
              </a:solidFill>
            </a:endParaRPr>
          </a:p>
          <a:p>
            <a:pPr indent="0" lvl="0" marL="0" rtl="0" algn="r">
              <a:spcBef>
                <a:spcPts val="0"/>
              </a:spcBef>
              <a:spcAft>
                <a:spcPts val="0"/>
              </a:spcAft>
              <a:buNone/>
            </a:pPr>
            <a:r>
              <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59"/>
                                        </p:tgtEl>
                                        <p:attrNameLst>
                                          <p:attrName>style.visibility</p:attrName>
                                        </p:attrNameLst>
                                      </p:cBhvr>
                                      <p:to>
                                        <p:strVal val="visible"/>
                                      </p:to>
                                    </p:set>
                                    <p:anim calcmode="lin" valueType="num">
                                      <p:cBhvr additive="base">
                                        <p:cTn dur="1000"/>
                                        <p:tgtEl>
                                          <p:spTgt spid="559"/>
                                        </p:tgtEl>
                                        <p:attrNameLst>
                                          <p:attrName>ppt_w</p:attrName>
                                        </p:attrNameLst>
                                      </p:cBhvr>
                                      <p:tavLst>
                                        <p:tav fmla="" tm="0">
                                          <p:val>
                                            <p:strVal val="0"/>
                                          </p:val>
                                        </p:tav>
                                        <p:tav fmla="" tm="100000">
                                          <p:val>
                                            <p:strVal val="#ppt_w"/>
                                          </p:val>
                                        </p:tav>
                                      </p:tavLst>
                                    </p:anim>
                                    <p:anim calcmode="lin" valueType="num">
                                      <p:cBhvr additive="base">
                                        <p:cTn dur="1000"/>
                                        <p:tgtEl>
                                          <p:spTgt spid="559"/>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0"/>
                                  </p:stCondLst>
                                  <p:childTnLst>
                                    <p:set>
                                      <p:cBhvr>
                                        <p:cTn dur="1" fill="hold">
                                          <p:stCondLst>
                                            <p:cond delay="0"/>
                                          </p:stCondLst>
                                        </p:cTn>
                                        <p:tgtEl>
                                          <p:spTgt spid="561"/>
                                        </p:tgtEl>
                                        <p:attrNameLst>
                                          <p:attrName>style.visibility</p:attrName>
                                        </p:attrNameLst>
                                      </p:cBhvr>
                                      <p:to>
                                        <p:strVal val="visible"/>
                                      </p:to>
                                    </p:set>
                                    <p:anim calcmode="lin" valueType="num">
                                      <p:cBhvr additive="base">
                                        <p:cTn dur="1000"/>
                                        <p:tgtEl>
                                          <p:spTgt spid="56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a:hlinkClick action="ppaction://hlinksldjump" r:id="rId3"/>
          </p:cNvPr>
          <p:cNvSpPr/>
          <p:nvPr/>
        </p:nvSpPr>
        <p:spPr>
          <a:xfrm>
            <a:off x="7991475" y="463300"/>
            <a:ext cx="620100" cy="617400"/>
          </a:xfrm>
          <a:prstGeom prst="snip2DiagRect">
            <a:avLst>
              <a:gd fmla="val 0" name="adj1"/>
              <a:gd fmla="val 16667" name="adj2"/>
            </a:avLst>
          </a:prstGeom>
          <a:solidFill>
            <a:schemeClr val="accen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EL PROBLEMA</a:t>
            </a:r>
            <a:endParaRPr/>
          </a:p>
        </p:txBody>
      </p:sp>
      <p:sp>
        <p:nvSpPr>
          <p:cNvPr id="186" name="Google Shape;186;p33"/>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6B65"/>
                </a:solidFill>
              </a:rPr>
              <a:t>01</a:t>
            </a:r>
            <a:endParaRPr>
              <a:solidFill>
                <a:srgbClr val="FF6B65"/>
              </a:solidFill>
            </a:endParaRPr>
          </a:p>
        </p:txBody>
      </p:sp>
      <p:cxnSp>
        <p:nvCxnSpPr>
          <p:cNvPr id="187" name="Google Shape;187;p33"/>
          <p:cNvCxnSpPr/>
          <p:nvPr/>
        </p:nvCxnSpPr>
        <p:spPr>
          <a:xfrm>
            <a:off x="0" y="4028275"/>
            <a:ext cx="1561500" cy="0"/>
          </a:xfrm>
          <a:prstGeom prst="straightConnector1">
            <a:avLst/>
          </a:prstGeom>
          <a:noFill/>
          <a:ln cap="flat" cmpd="sng" w="9525">
            <a:solidFill>
              <a:srgbClr val="434343"/>
            </a:solidFill>
            <a:prstDash val="solid"/>
            <a:round/>
            <a:headEnd len="med" w="med" type="none"/>
            <a:tailEnd len="med" w="med" type="none"/>
          </a:ln>
        </p:spPr>
      </p:cxnSp>
      <p:grpSp>
        <p:nvGrpSpPr>
          <p:cNvPr id="188" name="Google Shape;188;p33"/>
          <p:cNvGrpSpPr/>
          <p:nvPr/>
        </p:nvGrpSpPr>
        <p:grpSpPr>
          <a:xfrm>
            <a:off x="8089940" y="561326"/>
            <a:ext cx="423413" cy="421569"/>
            <a:chOff x="7703675" y="2541175"/>
            <a:chExt cx="499425" cy="497250"/>
          </a:xfrm>
        </p:grpSpPr>
        <p:sp>
          <p:nvSpPr>
            <p:cNvPr id="189" name="Google Shape;189;p33"/>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3"/>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3"/>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3"/>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3"/>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87"/>
                                        </p:tgtEl>
                                        <p:attrNameLst>
                                          <p:attrName>style.visibility</p:attrName>
                                        </p:attrNameLst>
                                      </p:cBhvr>
                                      <p:to>
                                        <p:strVal val="visible"/>
                                      </p:to>
                                    </p:set>
                                    <p:anim calcmode="lin" valueType="num">
                                      <p:cBhvr additive="base">
                                        <p:cTn dur="1000"/>
                                        <p:tgtEl>
                                          <p:spTgt spid="18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0"/>
          <p:cNvSpPr txBox="1"/>
          <p:nvPr>
            <p:ph type="ctrTitle"/>
          </p:nvPr>
        </p:nvSpPr>
        <p:spPr>
          <a:xfrm flipH="1">
            <a:off x="4321675" y="0"/>
            <a:ext cx="4323300" cy="110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200"/>
              <a:t>TIEMPO DE RETRASO</a:t>
            </a:r>
            <a:endParaRPr sz="3200"/>
          </a:p>
        </p:txBody>
      </p:sp>
      <p:pic>
        <p:nvPicPr>
          <p:cNvPr id="567" name="Google Shape;567;p60"/>
          <p:cNvPicPr preferRelativeResize="0"/>
          <p:nvPr/>
        </p:nvPicPr>
        <p:blipFill>
          <a:blip r:embed="rId3">
            <a:alphaModFix/>
          </a:blip>
          <a:stretch>
            <a:fillRect/>
          </a:stretch>
        </p:blipFill>
        <p:spPr>
          <a:xfrm>
            <a:off x="74550" y="957000"/>
            <a:ext cx="6541776" cy="4021051"/>
          </a:xfrm>
          <a:prstGeom prst="rect">
            <a:avLst/>
          </a:prstGeom>
          <a:noFill/>
          <a:ln>
            <a:noFill/>
          </a:ln>
        </p:spPr>
      </p:pic>
      <p:sp>
        <p:nvSpPr>
          <p:cNvPr id="568" name="Google Shape;568;p60"/>
          <p:cNvSpPr txBox="1"/>
          <p:nvPr/>
        </p:nvSpPr>
        <p:spPr>
          <a:xfrm>
            <a:off x="6914500" y="1256375"/>
            <a:ext cx="2065800" cy="2124000"/>
          </a:xfrm>
          <a:prstGeom prst="rect">
            <a:avLst/>
          </a:prstGeom>
          <a:noFill/>
          <a:ln>
            <a:noFill/>
          </a:ln>
          <a:effectLst>
            <a:outerShdw blurRad="57150" rotWithShape="0" algn="bl">
              <a:schemeClr val="lt1">
                <a:alpha val="57000"/>
              </a:scheme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Si bien su </a:t>
            </a:r>
            <a:r>
              <a:rPr lang="en">
                <a:latin typeface="Roboto Condensed Light"/>
                <a:ea typeface="Roboto Condensed Light"/>
                <a:cs typeface="Roboto Condensed Light"/>
                <a:sym typeface="Roboto Condensed Light"/>
              </a:rPr>
              <a:t>explicación</a:t>
            </a:r>
            <a:r>
              <a:rPr lang="en">
                <a:latin typeface="Roboto Condensed Light"/>
                <a:ea typeface="Roboto Condensed Light"/>
                <a:cs typeface="Roboto Condensed Light"/>
                <a:sym typeface="Roboto Condensed Light"/>
              </a:rPr>
              <a:t> con respecto al comportamiento de la target no era el mayor,</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Tiene una </a:t>
            </a:r>
            <a:r>
              <a:rPr lang="en">
                <a:latin typeface="Roboto Condensed Light"/>
                <a:ea typeface="Roboto Condensed Light"/>
                <a:cs typeface="Roboto Condensed Light"/>
                <a:sym typeface="Roboto Condensed Light"/>
              </a:rPr>
              <a:t>relación</a:t>
            </a:r>
            <a:r>
              <a:rPr lang="en">
                <a:latin typeface="Roboto Condensed Light"/>
                <a:ea typeface="Roboto Condensed Light"/>
                <a:cs typeface="Roboto Condensed Light"/>
                <a:sym typeface="Roboto Condensed Light"/>
              </a:rPr>
              <a:t> lineal con ella y es que a medida de que pasa mas tiempo mas probabilidades de fraude hay.</a:t>
            </a:r>
            <a:endParaRPr>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566"/>
                                        </p:tgtEl>
                                        <p:attrNameLst>
                                          <p:attrName>style.visibility</p:attrName>
                                        </p:attrNameLst>
                                      </p:cBhvr>
                                      <p:to>
                                        <p:strVal val="visible"/>
                                      </p:to>
                                    </p:set>
                                    <p:anim calcmode="lin" valueType="num">
                                      <p:cBhvr additive="base">
                                        <p:cTn dur="1000"/>
                                        <p:tgtEl>
                                          <p:spTgt spid="566"/>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1000"/>
                                        <p:tgtEl>
                                          <p:spTgt spid="567"/>
                                        </p:tgtEl>
                                        <p:attrNameLst>
                                          <p:attrName>ppt_w</p:attrName>
                                        </p:attrNameLst>
                                      </p:cBhvr>
                                      <p:tavLst>
                                        <p:tav fmla="" tm="0">
                                          <p:val>
                                            <p:strVal val="0"/>
                                          </p:val>
                                        </p:tav>
                                        <p:tav fmla="" tm="100000">
                                          <p:val>
                                            <p:strVal val="#ppt_w"/>
                                          </p:val>
                                        </p:tav>
                                      </p:tavLst>
                                    </p:anim>
                                    <p:anim calcmode="lin" valueType="num">
                                      <p:cBhvr additive="base">
                                        <p:cTn dur="1000"/>
                                        <p:tgtEl>
                                          <p:spTgt spid="56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1"/>
          <p:cNvSpPr txBox="1"/>
          <p:nvPr>
            <p:ph type="ctrTitle"/>
          </p:nvPr>
        </p:nvSpPr>
        <p:spPr>
          <a:xfrm flipH="1">
            <a:off x="4201200" y="46850"/>
            <a:ext cx="4491600" cy="11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JULIX HAS NEGATIVE</a:t>
            </a:r>
            <a:endParaRPr sz="3300"/>
          </a:p>
        </p:txBody>
      </p:sp>
      <p:pic>
        <p:nvPicPr>
          <p:cNvPr id="574" name="Google Shape;574;p61"/>
          <p:cNvPicPr preferRelativeResize="0"/>
          <p:nvPr/>
        </p:nvPicPr>
        <p:blipFill>
          <a:blip r:embed="rId3">
            <a:alphaModFix/>
          </a:blip>
          <a:stretch>
            <a:fillRect/>
          </a:stretch>
        </p:blipFill>
        <p:spPr>
          <a:xfrm>
            <a:off x="62575" y="1004900"/>
            <a:ext cx="6590000" cy="3908375"/>
          </a:xfrm>
          <a:prstGeom prst="rect">
            <a:avLst/>
          </a:prstGeom>
          <a:noFill/>
          <a:ln>
            <a:noFill/>
          </a:ln>
        </p:spPr>
      </p:pic>
      <p:sp>
        <p:nvSpPr>
          <p:cNvPr id="575" name="Google Shape;575;p61"/>
          <p:cNvSpPr txBox="1"/>
          <p:nvPr/>
        </p:nvSpPr>
        <p:spPr>
          <a:xfrm>
            <a:off x="6806700" y="1034825"/>
            <a:ext cx="1886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No pudimos identificar que significa esta columna pero tiene una </a:t>
            </a:r>
            <a:r>
              <a:rPr lang="en">
                <a:solidFill>
                  <a:srgbClr val="FF0000"/>
                </a:solidFill>
                <a:latin typeface="Roboto Condensed Light"/>
                <a:ea typeface="Roboto Condensed Light"/>
                <a:cs typeface="Roboto Condensed Light"/>
                <a:sym typeface="Roboto Condensed Light"/>
              </a:rPr>
              <a:t>gran importancia</a:t>
            </a:r>
            <a:r>
              <a:rPr lang="en">
                <a:latin typeface="Roboto Condensed Light"/>
                <a:ea typeface="Roboto Condensed Light"/>
                <a:cs typeface="Roboto Condensed Light"/>
                <a:sym typeface="Roboto Condensed Light"/>
              </a:rPr>
              <a:t> en los algoritmos aplicados con respecto a la target</a:t>
            </a:r>
            <a:endParaRPr>
              <a:latin typeface="Roboto Condensed Light"/>
              <a:ea typeface="Roboto Condensed Light"/>
              <a:cs typeface="Roboto Condensed Light"/>
              <a:sym typeface="Roboto Condensed Light"/>
            </a:endParaRPr>
          </a:p>
        </p:txBody>
      </p:sp>
      <p:sp>
        <p:nvSpPr>
          <p:cNvPr id="576" name="Google Shape;576;p61"/>
          <p:cNvSpPr txBox="1"/>
          <p:nvPr/>
        </p:nvSpPr>
        <p:spPr>
          <a:xfrm>
            <a:off x="6866550" y="2561725"/>
            <a:ext cx="1766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Se puede observar a simple vista que cuando Julix Has Negative Hit es igual a 1 hay </a:t>
            </a:r>
            <a:r>
              <a:rPr lang="en">
                <a:latin typeface="Roboto Condensed Light"/>
                <a:ea typeface="Roboto Condensed Light"/>
                <a:cs typeface="Roboto Condensed Light"/>
                <a:sym typeface="Roboto Condensed Light"/>
              </a:rPr>
              <a:t>muchísimas</a:t>
            </a:r>
            <a:r>
              <a:rPr lang="en">
                <a:latin typeface="Roboto Condensed Light"/>
                <a:ea typeface="Roboto Condensed Light"/>
                <a:cs typeface="Roboto Condensed Light"/>
                <a:sym typeface="Roboto Condensed Light"/>
              </a:rPr>
              <a:t> probabilidades de que ocurra fraude</a:t>
            </a:r>
            <a:endParaRPr>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573"/>
                                        </p:tgtEl>
                                        <p:attrNameLst>
                                          <p:attrName>style.visibility</p:attrName>
                                        </p:attrNameLst>
                                      </p:cBhvr>
                                      <p:to>
                                        <p:strVal val="visible"/>
                                      </p:to>
                                    </p:set>
                                    <p:anim calcmode="lin" valueType="num">
                                      <p:cBhvr additive="base">
                                        <p:cTn dur="1000"/>
                                        <p:tgtEl>
                                          <p:spTgt spid="573"/>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574"/>
                                        </p:tgtEl>
                                        <p:attrNameLst>
                                          <p:attrName>style.visibility</p:attrName>
                                        </p:attrNameLst>
                                      </p:cBhvr>
                                      <p:to>
                                        <p:strVal val="visible"/>
                                      </p:to>
                                    </p:set>
                                    <p:anim calcmode="lin" valueType="num">
                                      <p:cBhvr additive="base">
                                        <p:cTn dur="1000"/>
                                        <p:tgtEl>
                                          <p:spTgt spid="574"/>
                                        </p:tgtEl>
                                        <p:attrNameLst>
                                          <p:attrName>ppt_w</p:attrName>
                                        </p:attrNameLst>
                                      </p:cBhvr>
                                      <p:tavLst>
                                        <p:tav fmla="" tm="0">
                                          <p:val>
                                            <p:strVal val="0"/>
                                          </p:val>
                                        </p:tav>
                                        <p:tav fmla="" tm="100000">
                                          <p:val>
                                            <p:strVal val="#ppt_w"/>
                                          </p:val>
                                        </p:tav>
                                      </p:tavLst>
                                    </p:anim>
                                    <p:anim calcmode="lin" valueType="num">
                                      <p:cBhvr additive="base">
                                        <p:cTn dur="1000"/>
                                        <p:tgtEl>
                                          <p:spTgt spid="57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2"/>
          <p:cNvSpPr txBox="1"/>
          <p:nvPr>
            <p:ph type="ctrTitle"/>
          </p:nvPr>
        </p:nvSpPr>
        <p:spPr>
          <a:xfrm flipH="1">
            <a:off x="3827875" y="208525"/>
            <a:ext cx="4554000" cy="586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800"/>
              <a:t>DISTANCE TO DEPARTURE</a:t>
            </a:r>
            <a:endParaRPr sz="2800"/>
          </a:p>
        </p:txBody>
      </p:sp>
      <p:sp>
        <p:nvSpPr>
          <p:cNvPr id="582" name="Google Shape;582;p62"/>
          <p:cNvSpPr txBox="1"/>
          <p:nvPr/>
        </p:nvSpPr>
        <p:spPr>
          <a:xfrm>
            <a:off x="7222825" y="1022875"/>
            <a:ext cx="940200" cy="415500"/>
          </a:xfrm>
          <a:prstGeom prst="rect">
            <a:avLst/>
          </a:prstGeom>
          <a:noFill/>
          <a:ln>
            <a:noFill/>
          </a:ln>
          <a:effectLst>
            <a:outerShdw blurRad="57150" rotWithShape="0" algn="bl">
              <a:schemeClr val="lt1">
                <a:alpha val="63000"/>
              </a:scheme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0000"/>
                </a:solidFill>
                <a:latin typeface="Roboto Condensed"/>
                <a:ea typeface="Roboto Condensed"/>
                <a:cs typeface="Roboto Condensed"/>
                <a:sym typeface="Roboto Condensed"/>
              </a:rPr>
              <a:t>¿Que es?</a:t>
            </a:r>
            <a:endParaRPr b="1" sz="1500">
              <a:solidFill>
                <a:srgbClr val="FF0000"/>
              </a:solidFill>
              <a:latin typeface="Roboto Condensed"/>
              <a:ea typeface="Roboto Condensed"/>
              <a:cs typeface="Roboto Condensed"/>
              <a:sym typeface="Roboto Condensed"/>
            </a:endParaRPr>
          </a:p>
        </p:txBody>
      </p:sp>
      <p:sp>
        <p:nvSpPr>
          <p:cNvPr id="583" name="Google Shape;583;p62"/>
          <p:cNvSpPr txBox="1"/>
          <p:nvPr/>
        </p:nvSpPr>
        <p:spPr>
          <a:xfrm>
            <a:off x="5978275" y="1226450"/>
            <a:ext cx="3429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 Es La distancia ortodrómica entre el aeropuerto de origen y el aeropuerto de destino</a:t>
            </a:r>
            <a:endParaRPr>
              <a:latin typeface="Roboto Condensed Light"/>
              <a:ea typeface="Roboto Condensed Light"/>
              <a:cs typeface="Roboto Condensed Light"/>
              <a:sym typeface="Roboto Condensed Light"/>
            </a:endParaRPr>
          </a:p>
        </p:txBody>
      </p:sp>
      <p:sp>
        <p:nvSpPr>
          <p:cNvPr id="584" name="Google Shape;584;p62"/>
          <p:cNvSpPr txBox="1"/>
          <p:nvPr/>
        </p:nvSpPr>
        <p:spPr>
          <a:xfrm>
            <a:off x="6293700" y="1965150"/>
            <a:ext cx="285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Roboto Condensed"/>
                <a:ea typeface="Roboto Condensed"/>
                <a:cs typeface="Roboto Condensed"/>
                <a:sym typeface="Roboto Condensed"/>
              </a:rPr>
              <a:t>Nota:</a:t>
            </a:r>
            <a:r>
              <a:rPr lang="en">
                <a:latin typeface="Roboto Condensed Light"/>
                <a:ea typeface="Roboto Condensed Light"/>
                <a:cs typeface="Roboto Condensed Light"/>
                <a:sym typeface="Roboto Condensed Light"/>
              </a:rPr>
              <a:t> La navegación ortodrómica o navegación por el círculo máximo, es la que sigue la distancia más corta entre dos puntos</a:t>
            </a:r>
            <a:endParaRPr>
              <a:latin typeface="Roboto Condensed Light"/>
              <a:ea typeface="Roboto Condensed Light"/>
              <a:cs typeface="Roboto Condensed Light"/>
              <a:sym typeface="Roboto Condensed Light"/>
            </a:endParaRPr>
          </a:p>
        </p:txBody>
      </p:sp>
      <p:pic>
        <p:nvPicPr>
          <p:cNvPr id="585" name="Google Shape;585;p62"/>
          <p:cNvPicPr preferRelativeResize="0"/>
          <p:nvPr/>
        </p:nvPicPr>
        <p:blipFill>
          <a:blip r:embed="rId3">
            <a:alphaModFix/>
          </a:blip>
          <a:stretch>
            <a:fillRect/>
          </a:stretch>
        </p:blipFill>
        <p:spPr>
          <a:xfrm>
            <a:off x="6809900" y="3039350"/>
            <a:ext cx="1817900" cy="1817900"/>
          </a:xfrm>
          <a:prstGeom prst="rect">
            <a:avLst/>
          </a:prstGeom>
          <a:noFill/>
          <a:ln>
            <a:noFill/>
          </a:ln>
        </p:spPr>
      </p:pic>
      <p:pic>
        <p:nvPicPr>
          <p:cNvPr id="586" name="Google Shape;586;p62"/>
          <p:cNvPicPr preferRelativeResize="0"/>
          <p:nvPr/>
        </p:nvPicPr>
        <p:blipFill>
          <a:blip r:embed="rId4">
            <a:alphaModFix/>
          </a:blip>
          <a:stretch>
            <a:fillRect/>
          </a:stretch>
        </p:blipFill>
        <p:spPr>
          <a:xfrm>
            <a:off x="70100" y="795325"/>
            <a:ext cx="6193649" cy="3868075"/>
          </a:xfrm>
          <a:prstGeom prst="rect">
            <a:avLst/>
          </a:prstGeom>
          <a:noFill/>
          <a:ln>
            <a:noFill/>
          </a:ln>
        </p:spPr>
      </p:pic>
      <p:sp>
        <p:nvSpPr>
          <p:cNvPr id="587" name="Google Shape;587;p62"/>
          <p:cNvSpPr txBox="1"/>
          <p:nvPr/>
        </p:nvSpPr>
        <p:spPr>
          <a:xfrm>
            <a:off x="1106350" y="4671625"/>
            <a:ext cx="4251300" cy="400200"/>
          </a:xfrm>
          <a:prstGeom prst="rect">
            <a:avLst/>
          </a:prstGeom>
          <a:noFill/>
          <a:ln>
            <a:noFill/>
          </a:ln>
          <a:effectLst>
            <a:outerShdw blurRad="57150" rotWithShape="0" algn="bl">
              <a:schemeClr val="lt1">
                <a:alpha val="80000"/>
              </a:scheme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Roboto Condensed"/>
                <a:ea typeface="Roboto Condensed"/>
                <a:cs typeface="Roboto Condensed"/>
                <a:sym typeface="Roboto Condensed"/>
              </a:rPr>
              <a:t>En la </a:t>
            </a:r>
            <a:r>
              <a:rPr b="1" lang="en">
                <a:solidFill>
                  <a:srgbClr val="FF0000"/>
                </a:solidFill>
                <a:latin typeface="Roboto Condensed"/>
                <a:ea typeface="Roboto Condensed"/>
                <a:cs typeface="Roboto Condensed"/>
                <a:sym typeface="Roboto Condensed"/>
              </a:rPr>
              <a:t>mayoría</a:t>
            </a:r>
            <a:r>
              <a:rPr b="1" lang="en">
                <a:solidFill>
                  <a:srgbClr val="FF0000"/>
                </a:solidFill>
                <a:latin typeface="Roboto Condensed"/>
                <a:ea typeface="Roboto Condensed"/>
                <a:cs typeface="Roboto Condensed"/>
                <a:sym typeface="Roboto Condensed"/>
              </a:rPr>
              <a:t> de los casos la distancia no es tan grande</a:t>
            </a:r>
            <a:endParaRPr b="1">
              <a:solidFill>
                <a:srgbClr val="FF0000"/>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86"/>
                                        </p:tgtEl>
                                        <p:attrNameLst>
                                          <p:attrName>style.visibility</p:attrName>
                                        </p:attrNameLst>
                                      </p:cBhvr>
                                      <p:to>
                                        <p:strVal val="visible"/>
                                      </p:to>
                                    </p:set>
                                    <p:anim calcmode="lin" valueType="num">
                                      <p:cBhvr additive="base">
                                        <p:cTn dur="1000"/>
                                        <p:tgtEl>
                                          <p:spTgt spid="586"/>
                                        </p:tgtEl>
                                        <p:attrNameLst>
                                          <p:attrName>ppt_w</p:attrName>
                                        </p:attrNameLst>
                                      </p:cBhvr>
                                      <p:tavLst>
                                        <p:tav fmla="" tm="0">
                                          <p:val>
                                            <p:strVal val="0"/>
                                          </p:val>
                                        </p:tav>
                                        <p:tav fmla="" tm="100000">
                                          <p:val>
                                            <p:strVal val="#ppt_w"/>
                                          </p:val>
                                        </p:tav>
                                      </p:tavLst>
                                    </p:anim>
                                    <p:anim calcmode="lin" valueType="num">
                                      <p:cBhvr additive="base">
                                        <p:cTn dur="1000"/>
                                        <p:tgtEl>
                                          <p:spTgt spid="586"/>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0"/>
                                  </p:stCondLst>
                                  <p:childTnLst>
                                    <p:set>
                                      <p:cBhvr>
                                        <p:cTn dur="1" fill="hold">
                                          <p:stCondLst>
                                            <p:cond delay="0"/>
                                          </p:stCondLst>
                                        </p:cTn>
                                        <p:tgtEl>
                                          <p:spTgt spid="581"/>
                                        </p:tgtEl>
                                        <p:attrNameLst>
                                          <p:attrName>style.visibility</p:attrName>
                                        </p:attrNameLst>
                                      </p:cBhvr>
                                      <p:to>
                                        <p:strVal val="visible"/>
                                      </p:to>
                                    </p:set>
                                    <p:anim calcmode="lin" valueType="num">
                                      <p:cBhvr additive="base">
                                        <p:cTn dur="1000"/>
                                        <p:tgtEl>
                                          <p:spTgt spid="5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585"/>
                                        </p:tgtEl>
                                        <p:attrNameLst>
                                          <p:attrName>style.visibility</p:attrName>
                                        </p:attrNameLst>
                                      </p:cBhvr>
                                      <p:to>
                                        <p:strVal val="visible"/>
                                      </p:to>
                                    </p:set>
                                    <p:anim calcmode="lin" valueType="num">
                                      <p:cBhvr additive="base">
                                        <p:cTn dur="1000"/>
                                        <p:tgtEl>
                                          <p:spTgt spid="5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3"/>
          <p:cNvSpPr txBox="1"/>
          <p:nvPr>
            <p:ph type="ctrTitle"/>
          </p:nvPr>
        </p:nvSpPr>
        <p:spPr>
          <a:xfrm flipH="1">
            <a:off x="4073375" y="94775"/>
            <a:ext cx="4554000" cy="586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800"/>
              <a:t>DISTANCE TO DEPARTURE</a:t>
            </a:r>
            <a:endParaRPr sz="2800"/>
          </a:p>
        </p:txBody>
      </p:sp>
      <p:sp>
        <p:nvSpPr>
          <p:cNvPr id="593" name="Google Shape;593;p63"/>
          <p:cNvSpPr txBox="1"/>
          <p:nvPr/>
        </p:nvSpPr>
        <p:spPr>
          <a:xfrm>
            <a:off x="5660900" y="813888"/>
            <a:ext cx="34293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Pudimos notar una peculiaridad en el </a:t>
            </a:r>
            <a:r>
              <a:rPr lang="en">
                <a:latin typeface="Roboto Condensed Light"/>
                <a:ea typeface="Roboto Condensed Light"/>
                <a:cs typeface="Roboto Condensed Light"/>
                <a:sym typeface="Roboto Condensed Light"/>
              </a:rPr>
              <a:t>gráfico</a:t>
            </a:r>
            <a:r>
              <a:rPr lang="en">
                <a:latin typeface="Roboto Condensed Light"/>
                <a:ea typeface="Roboto Condensed Light"/>
                <a:cs typeface="Roboto Condensed Light"/>
                <a:sym typeface="Roboto Condensed Light"/>
              </a:rPr>
              <a:t> y es que en los bins centrales hay mayor probabilidad de fraude que en los que se aleja del centro.</a:t>
            </a:r>
            <a:endParaRPr>
              <a:latin typeface="Roboto Condensed Light"/>
              <a:ea typeface="Roboto Condensed Light"/>
              <a:cs typeface="Roboto Condensed Light"/>
              <a:sym typeface="Roboto Condensed Light"/>
            </a:endParaRPr>
          </a:p>
        </p:txBody>
      </p:sp>
      <p:pic>
        <p:nvPicPr>
          <p:cNvPr id="594" name="Google Shape;594;p63"/>
          <p:cNvPicPr preferRelativeResize="0"/>
          <p:nvPr/>
        </p:nvPicPr>
        <p:blipFill>
          <a:blip r:embed="rId3">
            <a:alphaModFix/>
          </a:blip>
          <a:stretch>
            <a:fillRect/>
          </a:stretch>
        </p:blipFill>
        <p:spPr>
          <a:xfrm>
            <a:off x="260175" y="634750"/>
            <a:ext cx="5325000" cy="4412951"/>
          </a:xfrm>
          <a:prstGeom prst="rect">
            <a:avLst/>
          </a:prstGeom>
          <a:noFill/>
          <a:ln>
            <a:noFill/>
          </a:ln>
        </p:spPr>
      </p:pic>
      <p:sp>
        <p:nvSpPr>
          <p:cNvPr id="595" name="Google Shape;595;p63"/>
          <p:cNvSpPr txBox="1"/>
          <p:nvPr/>
        </p:nvSpPr>
        <p:spPr>
          <a:xfrm>
            <a:off x="5824700" y="1819250"/>
            <a:ext cx="3101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Realizamos un </a:t>
            </a:r>
            <a:r>
              <a:rPr lang="en">
                <a:latin typeface="Roboto Condensed Light"/>
                <a:ea typeface="Roboto Condensed Light"/>
                <a:cs typeface="Roboto Condensed Light"/>
                <a:sym typeface="Roboto Condensed Light"/>
              </a:rPr>
              <a:t>análisis más detallado sobre esa parte del gráfico</a:t>
            </a:r>
            <a:r>
              <a:rPr lang="en">
                <a:latin typeface="Roboto Condensed Light"/>
                <a:ea typeface="Roboto Condensed Light"/>
                <a:cs typeface="Roboto Condensed Light"/>
                <a:sym typeface="Roboto Condensed Light"/>
              </a:rPr>
              <a:t> </a:t>
            </a:r>
            <a:endParaRPr>
              <a:latin typeface="Roboto Condensed Light"/>
              <a:ea typeface="Roboto Condensed Light"/>
              <a:cs typeface="Roboto Condensed Light"/>
              <a:sym typeface="Roboto Condensed Light"/>
            </a:endParaRPr>
          </a:p>
        </p:txBody>
      </p:sp>
      <p:pic>
        <p:nvPicPr>
          <p:cNvPr id="596" name="Google Shape;596;p63"/>
          <p:cNvPicPr preferRelativeResize="0"/>
          <p:nvPr/>
        </p:nvPicPr>
        <p:blipFill>
          <a:blip r:embed="rId4">
            <a:alphaModFix/>
          </a:blip>
          <a:stretch>
            <a:fillRect/>
          </a:stretch>
        </p:blipFill>
        <p:spPr>
          <a:xfrm>
            <a:off x="6326600" y="2407625"/>
            <a:ext cx="2097900" cy="1919525"/>
          </a:xfrm>
          <a:prstGeom prst="rect">
            <a:avLst/>
          </a:prstGeom>
          <a:noFill/>
          <a:ln>
            <a:noFill/>
          </a:ln>
        </p:spPr>
      </p:pic>
      <p:sp>
        <p:nvSpPr>
          <p:cNvPr id="597" name="Google Shape;597;p63"/>
          <p:cNvSpPr txBox="1"/>
          <p:nvPr/>
        </p:nvSpPr>
        <p:spPr>
          <a:xfrm>
            <a:off x="5740875" y="4327150"/>
            <a:ext cx="2520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Roboto Condensed"/>
                <a:ea typeface="Roboto Condensed"/>
                <a:cs typeface="Roboto Condensed"/>
                <a:sym typeface="Roboto Condensed"/>
              </a:rPr>
              <a:t>En ese rango de distancia hay casi un 50% de que se produzca un fraude</a:t>
            </a:r>
            <a:endParaRPr b="1">
              <a:solidFill>
                <a:srgbClr val="FF0000"/>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592"/>
                                        </p:tgtEl>
                                        <p:attrNameLst>
                                          <p:attrName>style.visibility</p:attrName>
                                        </p:attrNameLst>
                                      </p:cBhvr>
                                      <p:to>
                                        <p:strVal val="visible"/>
                                      </p:to>
                                    </p:set>
                                    <p:anim calcmode="lin" valueType="num">
                                      <p:cBhvr additive="base">
                                        <p:cTn dur="1000"/>
                                        <p:tgtEl>
                                          <p:spTgt spid="592"/>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594"/>
                                        </p:tgtEl>
                                        <p:attrNameLst>
                                          <p:attrName>style.visibility</p:attrName>
                                        </p:attrNameLst>
                                      </p:cBhvr>
                                      <p:to>
                                        <p:strVal val="visible"/>
                                      </p:to>
                                    </p:set>
                                    <p:anim calcmode="lin" valueType="num">
                                      <p:cBhvr additive="base">
                                        <p:cTn dur="1000"/>
                                        <p:tgtEl>
                                          <p:spTgt spid="594"/>
                                        </p:tgtEl>
                                        <p:attrNameLst>
                                          <p:attrName>ppt_w</p:attrName>
                                        </p:attrNameLst>
                                      </p:cBhvr>
                                      <p:tavLst>
                                        <p:tav fmla="" tm="0">
                                          <p:val>
                                            <p:strVal val="0"/>
                                          </p:val>
                                        </p:tav>
                                        <p:tav fmla="" tm="100000">
                                          <p:val>
                                            <p:strVal val="#ppt_w"/>
                                          </p:val>
                                        </p:tav>
                                      </p:tavLst>
                                    </p:anim>
                                    <p:anim calcmode="lin" valueType="num">
                                      <p:cBhvr additive="base">
                                        <p:cTn dur="1000"/>
                                        <p:tgtEl>
                                          <p:spTgt spid="594"/>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0"/>
                                  </p:stCondLst>
                                  <p:childTnLst>
                                    <p:set>
                                      <p:cBhvr>
                                        <p:cTn dur="1" fill="hold">
                                          <p:stCondLst>
                                            <p:cond delay="0"/>
                                          </p:stCondLst>
                                        </p:cTn>
                                        <p:tgtEl>
                                          <p:spTgt spid="596"/>
                                        </p:tgtEl>
                                        <p:attrNameLst>
                                          <p:attrName>style.visibility</p:attrName>
                                        </p:attrNameLst>
                                      </p:cBhvr>
                                      <p:to>
                                        <p:strVal val="visible"/>
                                      </p:to>
                                    </p:set>
                                    <p:anim calcmode="lin" valueType="num">
                                      <p:cBhvr additive="base">
                                        <p:cTn dur="1000"/>
                                        <p:tgtEl>
                                          <p:spTgt spid="59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4"/>
          <p:cNvSpPr txBox="1"/>
          <p:nvPr>
            <p:ph type="ctrTitle"/>
          </p:nvPr>
        </p:nvSpPr>
        <p:spPr>
          <a:xfrm flipH="1">
            <a:off x="5914600" y="178600"/>
            <a:ext cx="1916400" cy="586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800"/>
              <a:t>EA SCORE</a:t>
            </a:r>
            <a:endParaRPr sz="2800"/>
          </a:p>
        </p:txBody>
      </p:sp>
      <p:pic>
        <p:nvPicPr>
          <p:cNvPr id="603" name="Google Shape;603;p64"/>
          <p:cNvPicPr preferRelativeResize="0"/>
          <p:nvPr/>
        </p:nvPicPr>
        <p:blipFill>
          <a:blip r:embed="rId3">
            <a:alphaModFix/>
          </a:blip>
          <a:stretch>
            <a:fillRect/>
          </a:stretch>
        </p:blipFill>
        <p:spPr>
          <a:xfrm>
            <a:off x="80550" y="843225"/>
            <a:ext cx="6285975" cy="4082001"/>
          </a:xfrm>
          <a:prstGeom prst="rect">
            <a:avLst/>
          </a:prstGeom>
          <a:noFill/>
          <a:ln>
            <a:noFill/>
          </a:ln>
        </p:spPr>
      </p:pic>
      <p:sp>
        <p:nvSpPr>
          <p:cNvPr id="604" name="Google Shape;604;p64"/>
          <p:cNvSpPr txBox="1"/>
          <p:nvPr/>
        </p:nvSpPr>
        <p:spPr>
          <a:xfrm>
            <a:off x="6513300" y="1052800"/>
            <a:ext cx="2484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Es un indicador similar al AFS score pero basado en otros </a:t>
            </a:r>
            <a:r>
              <a:rPr lang="en">
                <a:latin typeface="Roboto Condensed Light"/>
                <a:ea typeface="Roboto Condensed Light"/>
                <a:cs typeface="Roboto Condensed Light"/>
                <a:sym typeface="Roboto Condensed Light"/>
              </a:rPr>
              <a:t>parámetros</a:t>
            </a:r>
            <a:r>
              <a:rPr lang="en">
                <a:latin typeface="Roboto Condensed Light"/>
                <a:ea typeface="Roboto Condensed Light"/>
                <a:cs typeface="Roboto Condensed Light"/>
                <a:sym typeface="Roboto Condensed Light"/>
              </a:rPr>
              <a:t>, que </a:t>
            </a:r>
            <a:r>
              <a:rPr lang="en">
                <a:latin typeface="Roboto Condensed Light"/>
                <a:ea typeface="Roboto Condensed Light"/>
                <a:cs typeface="Roboto Condensed Light"/>
                <a:sym typeface="Roboto Condensed Light"/>
              </a:rPr>
              <a:t>varía</a:t>
            </a:r>
            <a:r>
              <a:rPr lang="en">
                <a:latin typeface="Roboto Condensed Light"/>
                <a:ea typeface="Roboto Condensed Light"/>
                <a:cs typeface="Roboto Condensed Light"/>
                <a:sym typeface="Roboto Condensed Light"/>
              </a:rPr>
              <a:t> en un rango del 0 al 1000, siendo 1000 la </a:t>
            </a:r>
            <a:r>
              <a:rPr lang="en">
                <a:latin typeface="Roboto Condensed Light"/>
                <a:ea typeface="Roboto Condensed Light"/>
                <a:cs typeface="Roboto Condensed Light"/>
                <a:sym typeface="Roboto Condensed Light"/>
              </a:rPr>
              <a:t>situación</a:t>
            </a:r>
            <a:r>
              <a:rPr lang="en">
                <a:latin typeface="Roboto Condensed Light"/>
                <a:ea typeface="Roboto Condensed Light"/>
                <a:cs typeface="Roboto Condensed Light"/>
                <a:sym typeface="Roboto Condensed Light"/>
              </a:rPr>
              <a:t> de </a:t>
            </a:r>
            <a:r>
              <a:rPr lang="en">
                <a:latin typeface="Roboto Condensed Light"/>
                <a:ea typeface="Roboto Condensed Light"/>
                <a:cs typeface="Roboto Condensed Light"/>
                <a:sym typeface="Roboto Condensed Light"/>
              </a:rPr>
              <a:t>mayor</a:t>
            </a:r>
            <a:r>
              <a:rPr lang="en">
                <a:latin typeface="Roboto Condensed Light"/>
                <a:ea typeface="Roboto Condensed Light"/>
                <a:cs typeface="Roboto Condensed Light"/>
                <a:sym typeface="Roboto Condensed Light"/>
              </a:rPr>
              <a:t> riesgo</a:t>
            </a:r>
            <a:endParaRPr>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602"/>
                                        </p:tgtEl>
                                        <p:attrNameLst>
                                          <p:attrName>style.visibility</p:attrName>
                                        </p:attrNameLst>
                                      </p:cBhvr>
                                      <p:to>
                                        <p:strVal val="visible"/>
                                      </p:to>
                                    </p:set>
                                    <p:anim calcmode="lin" valueType="num">
                                      <p:cBhvr additive="base">
                                        <p:cTn dur="1000"/>
                                        <p:tgtEl>
                                          <p:spTgt spid="602"/>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603"/>
                                        </p:tgtEl>
                                        <p:attrNameLst>
                                          <p:attrName>style.visibility</p:attrName>
                                        </p:attrNameLst>
                                      </p:cBhvr>
                                      <p:to>
                                        <p:strVal val="visible"/>
                                      </p:to>
                                    </p:set>
                                    <p:anim calcmode="lin" valueType="num">
                                      <p:cBhvr additive="base">
                                        <p:cTn dur="1000"/>
                                        <p:tgtEl>
                                          <p:spTgt spid="603"/>
                                        </p:tgtEl>
                                        <p:attrNameLst>
                                          <p:attrName>ppt_w</p:attrName>
                                        </p:attrNameLst>
                                      </p:cBhvr>
                                      <p:tavLst>
                                        <p:tav fmla="" tm="0">
                                          <p:val>
                                            <p:strVal val="0"/>
                                          </p:val>
                                        </p:tav>
                                        <p:tav fmla="" tm="100000">
                                          <p:val>
                                            <p:strVal val="#ppt_w"/>
                                          </p:val>
                                        </p:tav>
                                      </p:tavLst>
                                    </p:anim>
                                    <p:anim calcmode="lin" valueType="num">
                                      <p:cBhvr additive="base">
                                        <p:cTn dur="1000"/>
                                        <p:tgtEl>
                                          <p:spTgt spid="60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5"/>
          <p:cNvSpPr txBox="1"/>
          <p:nvPr/>
        </p:nvSpPr>
        <p:spPr>
          <a:xfrm>
            <a:off x="6447425" y="1406075"/>
            <a:ext cx="2622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Condensed Light"/>
                <a:ea typeface="Roboto Condensed Light"/>
                <a:cs typeface="Roboto Condensed Light"/>
                <a:sym typeface="Roboto Condensed Light"/>
              </a:rPr>
              <a:t>En el </a:t>
            </a:r>
            <a:r>
              <a:rPr lang="en">
                <a:solidFill>
                  <a:schemeClr val="dk1"/>
                </a:solidFill>
                <a:latin typeface="Roboto Condensed Light"/>
                <a:ea typeface="Roboto Condensed Light"/>
                <a:cs typeface="Roboto Condensed Light"/>
                <a:sym typeface="Roboto Condensed Light"/>
              </a:rPr>
              <a:t>gráfico</a:t>
            </a:r>
            <a:r>
              <a:rPr lang="en">
                <a:solidFill>
                  <a:schemeClr val="dk1"/>
                </a:solidFill>
                <a:latin typeface="Roboto Condensed Light"/>
                <a:ea typeface="Roboto Condensed Light"/>
                <a:cs typeface="Roboto Condensed Light"/>
                <a:sym typeface="Roboto Condensed Light"/>
              </a:rPr>
              <a:t> anterior s</a:t>
            </a:r>
            <a:r>
              <a:rPr lang="en">
                <a:solidFill>
                  <a:schemeClr val="dk1"/>
                </a:solidFill>
                <a:latin typeface="Roboto Condensed Light"/>
                <a:ea typeface="Roboto Condensed Light"/>
                <a:cs typeface="Roboto Condensed Light"/>
                <a:sym typeface="Roboto Condensed Light"/>
              </a:rPr>
              <a:t>e puede visualizar una especie de 3 montañas por lo que a la hora de realizar el histograma lo separamos en 3 bins</a:t>
            </a:r>
            <a:endParaRPr>
              <a:latin typeface="Roboto Condensed Light"/>
              <a:ea typeface="Roboto Condensed Light"/>
              <a:cs typeface="Roboto Condensed Light"/>
              <a:sym typeface="Roboto Condensed Light"/>
            </a:endParaRPr>
          </a:p>
        </p:txBody>
      </p:sp>
      <p:pic>
        <p:nvPicPr>
          <p:cNvPr id="610" name="Google Shape;610;p65"/>
          <p:cNvPicPr preferRelativeResize="0"/>
          <p:nvPr/>
        </p:nvPicPr>
        <p:blipFill>
          <a:blip r:embed="rId3">
            <a:alphaModFix/>
          </a:blip>
          <a:stretch>
            <a:fillRect/>
          </a:stretch>
        </p:blipFill>
        <p:spPr>
          <a:xfrm>
            <a:off x="152400" y="943275"/>
            <a:ext cx="6142626" cy="3989307"/>
          </a:xfrm>
          <a:prstGeom prst="rect">
            <a:avLst/>
          </a:prstGeom>
          <a:noFill/>
          <a:ln>
            <a:noFill/>
          </a:ln>
        </p:spPr>
      </p:pic>
      <p:sp>
        <p:nvSpPr>
          <p:cNvPr id="611" name="Google Shape;611;p65"/>
          <p:cNvSpPr txBox="1"/>
          <p:nvPr>
            <p:ph type="ctrTitle"/>
          </p:nvPr>
        </p:nvSpPr>
        <p:spPr>
          <a:xfrm flipH="1">
            <a:off x="5914600" y="178600"/>
            <a:ext cx="1916400" cy="586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800"/>
              <a:t>EA SCORE</a:t>
            </a:r>
            <a:endParaRPr sz="2800"/>
          </a:p>
        </p:txBody>
      </p:sp>
      <p:sp>
        <p:nvSpPr>
          <p:cNvPr id="612" name="Google Shape;612;p65"/>
          <p:cNvSpPr txBox="1"/>
          <p:nvPr/>
        </p:nvSpPr>
        <p:spPr>
          <a:xfrm>
            <a:off x="6569175" y="2736700"/>
            <a:ext cx="1985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Se puede observar que a medida de que crece la variable Ea Score aumentan los casos de fraude</a:t>
            </a:r>
            <a:endParaRPr>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610"/>
                                        </p:tgtEl>
                                        <p:attrNameLst>
                                          <p:attrName>style.visibility</p:attrName>
                                        </p:attrNameLst>
                                      </p:cBhvr>
                                      <p:to>
                                        <p:strVal val="visible"/>
                                      </p:to>
                                    </p:set>
                                    <p:anim calcmode="lin" valueType="num">
                                      <p:cBhvr additive="base">
                                        <p:cTn dur="1000"/>
                                        <p:tgtEl>
                                          <p:spTgt spid="610"/>
                                        </p:tgtEl>
                                        <p:attrNameLst>
                                          <p:attrName>ppt_w</p:attrName>
                                        </p:attrNameLst>
                                      </p:cBhvr>
                                      <p:tavLst>
                                        <p:tav fmla="" tm="0">
                                          <p:val>
                                            <p:strVal val="0"/>
                                          </p:val>
                                        </p:tav>
                                        <p:tav fmla="" tm="100000">
                                          <p:val>
                                            <p:strVal val="#ppt_w"/>
                                          </p:val>
                                        </p:tav>
                                      </p:tavLst>
                                    </p:anim>
                                    <p:anim calcmode="lin" valueType="num">
                                      <p:cBhvr additive="base">
                                        <p:cTn dur="1000"/>
                                        <p:tgtEl>
                                          <p:spTgt spid="61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Partimos de un dataset utilizado en una competencia realizada por despegar, cuya consigna fue poder predecir casos fraudulentos en la compra de pasajes</a:t>
            </a:r>
            <a:endParaRPr/>
          </a:p>
        </p:txBody>
      </p:sp>
      <p:sp>
        <p:nvSpPr>
          <p:cNvPr id="199" name="Google Shape;199;p34"/>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Desafío</a:t>
            </a:r>
            <a:r>
              <a:rPr lang="en"/>
              <a:t> Despegar</a:t>
            </a:r>
            <a:endParaRPr/>
          </a:p>
        </p:txBody>
      </p:sp>
      <p:cxnSp>
        <p:nvCxnSpPr>
          <p:cNvPr id="200" name="Google Shape;200;p34"/>
          <p:cNvCxnSpPr/>
          <p:nvPr/>
        </p:nvCxnSpPr>
        <p:spPr>
          <a:xfrm>
            <a:off x="4569600" y="1494500"/>
            <a:ext cx="4574400" cy="0"/>
          </a:xfrm>
          <a:prstGeom prst="straightConnector1">
            <a:avLst/>
          </a:prstGeom>
          <a:noFill/>
          <a:ln cap="flat" cmpd="sng" w="9525">
            <a:solidFill>
              <a:srgbClr val="434343"/>
            </a:solidFill>
            <a:prstDash val="solid"/>
            <a:round/>
            <a:headEnd len="med" w="med" type="none"/>
            <a:tailEnd len="med" w="med" type="none"/>
          </a:ln>
        </p:spPr>
      </p:cxnSp>
      <p:cxnSp>
        <p:nvCxnSpPr>
          <p:cNvPr id="201" name="Google Shape;201;p34"/>
          <p:cNvCxnSpPr/>
          <p:nvPr/>
        </p:nvCxnSpPr>
        <p:spPr>
          <a:xfrm>
            <a:off x="0" y="3568175"/>
            <a:ext cx="4574400" cy="0"/>
          </a:xfrm>
          <a:prstGeom prst="straightConnector1">
            <a:avLst/>
          </a:prstGeom>
          <a:noFill/>
          <a:ln cap="flat" cmpd="sng" w="9525">
            <a:solidFill>
              <a:srgbClr val="434343"/>
            </a:solidFill>
            <a:prstDash val="solid"/>
            <a:round/>
            <a:headEnd len="med" w="med" type="none"/>
            <a:tailEnd len="med" w="med" type="none"/>
          </a:ln>
        </p:spPr>
      </p:cxnSp>
      <p:pic>
        <p:nvPicPr>
          <p:cNvPr id="202" name="Google Shape;202;p34"/>
          <p:cNvPicPr preferRelativeResize="0"/>
          <p:nvPr/>
        </p:nvPicPr>
        <p:blipFill>
          <a:blip r:embed="rId3">
            <a:alphaModFix/>
          </a:blip>
          <a:stretch>
            <a:fillRect/>
          </a:stretch>
        </p:blipFill>
        <p:spPr>
          <a:xfrm>
            <a:off x="3047925" y="3789075"/>
            <a:ext cx="3048000" cy="885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1000"/>
                                        <p:tgtEl>
                                          <p:spTgt spid="2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1000"/>
                                        <p:tgtEl>
                                          <p:spTgt spid="20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Despegar vs Fraude Electronico</a:t>
            </a:r>
            <a:endParaRPr>
              <a:solidFill>
                <a:srgbClr val="FF0000"/>
              </a:solidFill>
            </a:endParaRPr>
          </a:p>
          <a:p>
            <a:pPr indent="0" lvl="0" marL="0" rtl="0" algn="ctr">
              <a:spcBef>
                <a:spcPts val="0"/>
              </a:spcBef>
              <a:spcAft>
                <a:spcPts val="0"/>
              </a:spcAft>
              <a:buNone/>
            </a:pPr>
            <a:r>
              <a:rPr b="0" lang="en" sz="1200">
                <a:solidFill>
                  <a:schemeClr val="dk1"/>
                </a:solidFill>
                <a:latin typeface="Roboto Condensed Light"/>
                <a:ea typeface="Roboto Condensed Light"/>
                <a:cs typeface="Roboto Condensed Light"/>
                <a:sym typeface="Roboto Condensed Light"/>
              </a:rPr>
              <a:t>Las reservaciones en línea en América Latina experimentaron un fuerte crecimiento. Sin embargo, la expansión se vio acompañada por el reto cada vez mayor de los fraudes en el comercio electrónico, ya que los delincuentes en Internet se vuelven más sofisticados y agresivos en las estafas.</a:t>
            </a:r>
            <a:endParaRPr b="0" sz="1200">
              <a:solidFill>
                <a:schemeClr val="dk1"/>
              </a:solidFill>
              <a:latin typeface="Roboto Condensed Light"/>
              <a:ea typeface="Roboto Condensed Light"/>
              <a:cs typeface="Roboto Condensed Light"/>
              <a:sym typeface="Roboto Condensed Light"/>
            </a:endParaRPr>
          </a:p>
        </p:txBody>
      </p:sp>
      <p:sp>
        <p:nvSpPr>
          <p:cNvPr id="208" name="Google Shape;208;p35"/>
          <p:cNvSpPr txBox="1"/>
          <p:nvPr>
            <p:ph idx="4" type="ctrTitle"/>
          </p:nvPr>
        </p:nvSpPr>
        <p:spPr>
          <a:xfrm>
            <a:off x="5908800" y="35235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0000"/>
                </a:solidFill>
              </a:rPr>
              <a:t>Ahorro administrativo</a:t>
            </a:r>
            <a:endParaRPr>
              <a:solidFill>
                <a:srgbClr val="FF0000"/>
              </a:solidFill>
            </a:endParaRPr>
          </a:p>
        </p:txBody>
      </p:sp>
      <p:sp>
        <p:nvSpPr>
          <p:cNvPr id="209" name="Google Shape;209;p35"/>
          <p:cNvSpPr txBox="1"/>
          <p:nvPr>
            <p:ph idx="1" type="subTitle"/>
          </p:nvPr>
        </p:nvSpPr>
        <p:spPr>
          <a:xfrm>
            <a:off x="872450" y="3809275"/>
            <a:ext cx="2052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  La automatización de los procesos manuales de revisión </a:t>
            </a:r>
            <a:r>
              <a:rPr lang="en" sz="1200"/>
              <a:t>elevaría</a:t>
            </a:r>
            <a:r>
              <a:rPr lang="en" sz="1200"/>
              <a:t> la eficiencia de detección</a:t>
            </a:r>
            <a:endParaRPr sz="1200"/>
          </a:p>
        </p:txBody>
      </p:sp>
      <p:sp>
        <p:nvSpPr>
          <p:cNvPr id="210" name="Google Shape;210;p35"/>
          <p:cNvSpPr txBox="1"/>
          <p:nvPr>
            <p:ph type="ctrTitle"/>
          </p:nvPr>
        </p:nvSpPr>
        <p:spPr>
          <a:xfrm>
            <a:off x="561600" y="35235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0000"/>
                </a:solidFill>
              </a:rPr>
              <a:t>Eficientización</a:t>
            </a:r>
            <a:r>
              <a:rPr lang="en">
                <a:solidFill>
                  <a:srgbClr val="FF0000"/>
                </a:solidFill>
              </a:rPr>
              <a:t> </a:t>
            </a:r>
            <a:endParaRPr>
              <a:solidFill>
                <a:srgbClr val="FF0000"/>
              </a:solidFill>
            </a:endParaRPr>
          </a:p>
        </p:txBody>
      </p:sp>
      <p:sp>
        <p:nvSpPr>
          <p:cNvPr id="211" name="Google Shape;211;p35"/>
          <p:cNvSpPr txBox="1"/>
          <p:nvPr>
            <p:ph idx="5" type="subTitle"/>
          </p:nvPr>
        </p:nvSpPr>
        <p:spPr>
          <a:xfrm>
            <a:off x="6136500" y="3809275"/>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Al automatizar la </a:t>
            </a:r>
            <a:r>
              <a:rPr lang="en" sz="1200">
                <a:solidFill>
                  <a:schemeClr val="dk1"/>
                </a:solidFill>
              </a:rPr>
              <a:t>clasificación</a:t>
            </a:r>
            <a:r>
              <a:rPr lang="en" sz="1200">
                <a:solidFill>
                  <a:schemeClr val="dk1"/>
                </a:solidFill>
              </a:rPr>
              <a:t>, la tasa de revisión manual </a:t>
            </a:r>
            <a:r>
              <a:rPr lang="en" sz="1200">
                <a:solidFill>
                  <a:schemeClr val="dk1"/>
                </a:solidFill>
              </a:rPr>
              <a:t>será</a:t>
            </a:r>
            <a:r>
              <a:rPr lang="en" sz="1200">
                <a:solidFill>
                  <a:schemeClr val="dk1"/>
                </a:solidFill>
              </a:rPr>
              <a:t> cada vez menor, resultando en menores costos de mano de obra</a:t>
            </a:r>
            <a:endParaRPr sz="1200"/>
          </a:p>
        </p:txBody>
      </p:sp>
      <p:sp>
        <p:nvSpPr>
          <p:cNvPr id="212" name="Google Shape;212;p35"/>
          <p:cNvSpPr txBox="1"/>
          <p:nvPr>
            <p:ph idx="2" type="ctrTitle"/>
          </p:nvPr>
        </p:nvSpPr>
        <p:spPr>
          <a:xfrm>
            <a:off x="3235200" y="3930934"/>
            <a:ext cx="2673600" cy="75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0" sz="1200">
              <a:solidFill>
                <a:srgbClr val="000000"/>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b="0" lang="en" sz="1200">
                <a:solidFill>
                  <a:srgbClr val="000000"/>
                </a:solidFill>
                <a:latin typeface="Roboto Condensed Light"/>
                <a:ea typeface="Roboto Condensed Light"/>
                <a:cs typeface="Roboto Condensed Light"/>
                <a:sym typeface="Roboto Condensed Light"/>
              </a:rPr>
              <a:t>Al aumentar la </a:t>
            </a:r>
            <a:r>
              <a:rPr b="0" lang="en" sz="1200">
                <a:solidFill>
                  <a:srgbClr val="000000"/>
                </a:solidFill>
                <a:latin typeface="Roboto Condensed Light"/>
                <a:ea typeface="Roboto Condensed Light"/>
                <a:cs typeface="Roboto Condensed Light"/>
                <a:sym typeface="Roboto Condensed Light"/>
              </a:rPr>
              <a:t>precisión</a:t>
            </a:r>
            <a:r>
              <a:rPr b="0" lang="en" sz="1200">
                <a:solidFill>
                  <a:srgbClr val="000000"/>
                </a:solidFill>
                <a:latin typeface="Roboto Condensed Light"/>
                <a:ea typeface="Roboto Condensed Light"/>
                <a:cs typeface="Roboto Condensed Light"/>
                <a:sym typeface="Roboto Condensed Light"/>
              </a:rPr>
              <a:t> de clasificación, las órdenes legítimas </a:t>
            </a:r>
            <a:r>
              <a:rPr b="0" lang="en" sz="1200">
                <a:solidFill>
                  <a:srgbClr val="000000"/>
                </a:solidFill>
                <a:latin typeface="Roboto Condensed Light"/>
                <a:ea typeface="Roboto Condensed Light"/>
                <a:cs typeface="Roboto Condensed Light"/>
                <a:sym typeface="Roboto Condensed Light"/>
              </a:rPr>
              <a:t>fluirán</a:t>
            </a:r>
            <a:r>
              <a:rPr b="0" lang="en" sz="1200">
                <a:solidFill>
                  <a:srgbClr val="000000"/>
                </a:solidFill>
                <a:latin typeface="Roboto Condensed Light"/>
                <a:ea typeface="Roboto Condensed Light"/>
                <a:cs typeface="Roboto Condensed Light"/>
                <a:sym typeface="Roboto Condensed Light"/>
              </a:rPr>
              <a:t> por el sistema sin demora</a:t>
            </a:r>
            <a:endParaRPr b="0" sz="1200">
              <a:solidFill>
                <a:srgbClr val="000000"/>
              </a:solidFill>
              <a:latin typeface="Roboto Condensed Light"/>
              <a:ea typeface="Roboto Condensed Light"/>
              <a:cs typeface="Roboto Condensed Light"/>
              <a:sym typeface="Roboto Condensed Light"/>
            </a:endParaRPr>
          </a:p>
        </p:txBody>
      </p:sp>
      <p:cxnSp>
        <p:nvCxnSpPr>
          <p:cNvPr id="213" name="Google Shape;213;p35"/>
          <p:cNvCxnSpPr/>
          <p:nvPr/>
        </p:nvCxnSpPr>
        <p:spPr>
          <a:xfrm>
            <a:off x="3235200" y="2904975"/>
            <a:ext cx="0" cy="1647600"/>
          </a:xfrm>
          <a:prstGeom prst="straightConnector1">
            <a:avLst/>
          </a:prstGeom>
          <a:noFill/>
          <a:ln cap="flat" cmpd="sng" w="9525">
            <a:solidFill>
              <a:srgbClr val="595959"/>
            </a:solidFill>
            <a:prstDash val="solid"/>
            <a:round/>
            <a:headEnd len="med" w="med" type="none"/>
            <a:tailEnd len="med" w="med" type="none"/>
          </a:ln>
        </p:spPr>
      </p:cxnSp>
      <p:cxnSp>
        <p:nvCxnSpPr>
          <p:cNvPr id="214" name="Google Shape;214;p35"/>
          <p:cNvCxnSpPr/>
          <p:nvPr/>
        </p:nvCxnSpPr>
        <p:spPr>
          <a:xfrm>
            <a:off x="5908800" y="2904975"/>
            <a:ext cx="0" cy="1647600"/>
          </a:xfrm>
          <a:prstGeom prst="straightConnector1">
            <a:avLst/>
          </a:prstGeom>
          <a:noFill/>
          <a:ln cap="flat" cmpd="sng" w="9525">
            <a:solidFill>
              <a:srgbClr val="595959"/>
            </a:solidFill>
            <a:prstDash val="solid"/>
            <a:round/>
            <a:headEnd len="med" w="med" type="none"/>
            <a:tailEnd len="med" w="med" type="none"/>
          </a:ln>
        </p:spPr>
      </p:cxnSp>
      <p:grpSp>
        <p:nvGrpSpPr>
          <p:cNvPr id="215" name="Google Shape;215;p35"/>
          <p:cNvGrpSpPr/>
          <p:nvPr/>
        </p:nvGrpSpPr>
        <p:grpSpPr>
          <a:xfrm>
            <a:off x="6923250" y="2769774"/>
            <a:ext cx="644700" cy="644700"/>
            <a:chOff x="4249650" y="3516549"/>
            <a:chExt cx="644700" cy="644700"/>
          </a:xfrm>
        </p:grpSpPr>
        <p:sp>
          <p:nvSpPr>
            <p:cNvPr id="216" name="Google Shape;216;p35"/>
            <p:cNvSpPr/>
            <p:nvPr/>
          </p:nvSpPr>
          <p:spPr>
            <a:xfrm>
              <a:off x="4249650" y="3516549"/>
              <a:ext cx="644700" cy="6447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 name="Google Shape;217;p35"/>
            <p:cNvGrpSpPr/>
            <p:nvPr/>
          </p:nvGrpSpPr>
          <p:grpSpPr>
            <a:xfrm>
              <a:off x="4406312" y="3674544"/>
              <a:ext cx="331366" cy="328695"/>
              <a:chOff x="-5613150" y="3991275"/>
              <a:chExt cx="294600" cy="292225"/>
            </a:xfrm>
          </p:grpSpPr>
          <p:sp>
            <p:nvSpPr>
              <p:cNvPr id="218" name="Google Shape;218;p3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5"/>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5"/>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7" name="Google Shape;227;p35"/>
          <p:cNvGrpSpPr/>
          <p:nvPr/>
        </p:nvGrpSpPr>
        <p:grpSpPr>
          <a:xfrm>
            <a:off x="1576050" y="2769775"/>
            <a:ext cx="644700" cy="644700"/>
            <a:chOff x="1576050" y="1853650"/>
            <a:chExt cx="644700" cy="644700"/>
          </a:xfrm>
        </p:grpSpPr>
        <p:sp>
          <p:nvSpPr>
            <p:cNvPr id="228" name="Google Shape;228;p35"/>
            <p:cNvSpPr/>
            <p:nvPr/>
          </p:nvSpPr>
          <p:spPr>
            <a:xfrm>
              <a:off x="1576050" y="1853650"/>
              <a:ext cx="644700" cy="6447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grpSp>
          <p:nvGrpSpPr>
            <p:cNvPr id="229" name="Google Shape;229;p35"/>
            <p:cNvGrpSpPr/>
            <p:nvPr/>
          </p:nvGrpSpPr>
          <p:grpSpPr>
            <a:xfrm>
              <a:off x="1733606" y="2012194"/>
              <a:ext cx="329595" cy="327598"/>
              <a:chOff x="-6689825" y="3992050"/>
              <a:chExt cx="293025" cy="291250"/>
            </a:xfrm>
          </p:grpSpPr>
          <p:sp>
            <p:nvSpPr>
              <p:cNvPr id="230" name="Google Shape;230;p3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31" name="Google Shape;231;p3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32" name="Google Shape;232;p3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33" name="Google Shape;233;p3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34" name="Google Shape;234;p3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35" name="Google Shape;235;p3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36" name="Google Shape;236;p3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37" name="Google Shape;237;p3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38" name="Google Shape;238;p3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39" name="Google Shape;239;p3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40" name="Google Shape;240;p3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41" name="Google Shape;241;p3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grpSp>
      </p:grpSp>
      <p:grpSp>
        <p:nvGrpSpPr>
          <p:cNvPr id="242" name="Google Shape;242;p35"/>
          <p:cNvGrpSpPr/>
          <p:nvPr/>
        </p:nvGrpSpPr>
        <p:grpSpPr>
          <a:xfrm>
            <a:off x="4249650" y="2769785"/>
            <a:ext cx="644700" cy="644700"/>
            <a:chOff x="6923250" y="1855160"/>
            <a:chExt cx="644700" cy="644700"/>
          </a:xfrm>
        </p:grpSpPr>
        <p:sp>
          <p:nvSpPr>
            <p:cNvPr id="243" name="Google Shape;243;p35"/>
            <p:cNvSpPr/>
            <p:nvPr/>
          </p:nvSpPr>
          <p:spPr>
            <a:xfrm>
              <a:off x="6923250" y="1855160"/>
              <a:ext cx="644700" cy="6447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35"/>
            <p:cNvGrpSpPr/>
            <p:nvPr/>
          </p:nvGrpSpPr>
          <p:grpSpPr>
            <a:xfrm>
              <a:off x="7080796" y="2013156"/>
              <a:ext cx="330494" cy="328723"/>
              <a:chOff x="-3031325" y="3597450"/>
              <a:chExt cx="293825" cy="292250"/>
            </a:xfrm>
          </p:grpSpPr>
          <p:sp>
            <p:nvSpPr>
              <p:cNvPr id="245" name="Google Shape;245;p3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9" name="Google Shape;249;p35"/>
          <p:cNvSpPr txBox="1"/>
          <p:nvPr/>
        </p:nvSpPr>
        <p:spPr>
          <a:xfrm>
            <a:off x="3761250" y="2066525"/>
            <a:ext cx="1621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0000"/>
                </a:solidFill>
                <a:latin typeface="Exo 2"/>
                <a:ea typeface="Exo 2"/>
                <a:cs typeface="Exo 2"/>
                <a:sym typeface="Exo 2"/>
              </a:rPr>
              <a:t>Utilidad</a:t>
            </a:r>
            <a:endParaRPr b="1" sz="2400">
              <a:solidFill>
                <a:srgbClr val="FF0000"/>
              </a:solidFill>
              <a:latin typeface="Exo 2"/>
              <a:ea typeface="Exo 2"/>
              <a:cs typeface="Exo 2"/>
              <a:sym typeface="Exo 2"/>
            </a:endParaRPr>
          </a:p>
        </p:txBody>
      </p:sp>
      <p:sp>
        <p:nvSpPr>
          <p:cNvPr id="250" name="Google Shape;250;p35"/>
          <p:cNvSpPr txBox="1"/>
          <p:nvPr>
            <p:ph type="ctrTitle"/>
          </p:nvPr>
        </p:nvSpPr>
        <p:spPr>
          <a:xfrm>
            <a:off x="3235200" y="35235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0000"/>
                </a:solidFill>
              </a:rPr>
              <a:t>Precisión </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1000"/>
                                        <p:tgtEl>
                                          <p:spTgt spid="227"/>
                                        </p:tgtEl>
                                        <p:attrNameLst>
                                          <p:attrName>ppt_w</p:attrName>
                                        </p:attrNameLst>
                                      </p:cBhvr>
                                      <p:tavLst>
                                        <p:tav fmla="" tm="0">
                                          <p:val>
                                            <p:strVal val="0"/>
                                          </p:val>
                                        </p:tav>
                                        <p:tav fmla="" tm="100000">
                                          <p:val>
                                            <p:strVal val="#ppt_w"/>
                                          </p:val>
                                        </p:tav>
                                      </p:tavLst>
                                    </p:anim>
                                    <p:anim calcmode="lin" valueType="num">
                                      <p:cBhvr additive="base">
                                        <p:cTn dur="1000"/>
                                        <p:tgtEl>
                                          <p:spTgt spid="22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1000"/>
                                        <p:tgtEl>
                                          <p:spTgt spid="242"/>
                                        </p:tgtEl>
                                        <p:attrNameLst>
                                          <p:attrName>ppt_w</p:attrName>
                                        </p:attrNameLst>
                                      </p:cBhvr>
                                      <p:tavLst>
                                        <p:tav fmla="" tm="0">
                                          <p:val>
                                            <p:strVal val="0"/>
                                          </p:val>
                                        </p:tav>
                                        <p:tav fmla="" tm="100000">
                                          <p:val>
                                            <p:strVal val="#ppt_w"/>
                                          </p:val>
                                        </p:tav>
                                      </p:tavLst>
                                    </p:anim>
                                    <p:anim calcmode="lin" valueType="num">
                                      <p:cBhvr additive="base">
                                        <p:cTn dur="1000"/>
                                        <p:tgtEl>
                                          <p:spTgt spid="24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1000"/>
                                        <p:tgtEl>
                                          <p:spTgt spid="215"/>
                                        </p:tgtEl>
                                        <p:attrNameLst>
                                          <p:attrName>ppt_w</p:attrName>
                                        </p:attrNameLst>
                                      </p:cBhvr>
                                      <p:tavLst>
                                        <p:tav fmla="" tm="0">
                                          <p:val>
                                            <p:strVal val="0"/>
                                          </p:val>
                                        </p:tav>
                                        <p:tav fmla="" tm="100000">
                                          <p:val>
                                            <p:strVal val="#ppt_w"/>
                                          </p:val>
                                        </p:tav>
                                      </p:tavLst>
                                    </p:anim>
                                    <p:anim calcmode="lin" valueType="num">
                                      <p:cBhvr additive="base">
                                        <p:cTn dur="1000"/>
                                        <p:tgtEl>
                                          <p:spTgt spid="215"/>
                                        </p:tgtEl>
                                        <p:attrNameLst>
                                          <p:attrName>ppt_h</p:attrName>
                                        </p:attrNameLst>
                                      </p:cBhvr>
                                      <p:tavLst>
                                        <p:tav fmla="" tm="0">
                                          <p:val>
                                            <p:strVal val="0"/>
                                          </p:val>
                                        </p:tav>
                                        <p:tav fmla="" tm="100000">
                                          <p:val>
                                            <p:strVal val="#ppt_h"/>
                                          </p:val>
                                        </p:tav>
                                      </p:tavLst>
                                    </p:anim>
                                  </p:childTnLst>
                                </p:cTn>
                              </p:par>
                              <p:par>
                                <p:cTn fill="hold" nodeType="withEffect" presetClass="entr" presetID="2" presetSubtype="4">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1000"/>
                                        <p:tgtEl>
                                          <p:spTgt spid="2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1000"/>
                                        <p:tgtEl>
                                          <p:spTgt spid="21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 DATASET-EDA</a:t>
            </a:r>
            <a:endParaRPr/>
          </a:p>
        </p:txBody>
      </p:sp>
      <p:sp>
        <p:nvSpPr>
          <p:cNvPr id="256" name="Google Shape;256;p36"/>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hlink"/>
                </a:solidFill>
              </a:rPr>
              <a:t>Visualización de correlaciones </a:t>
            </a:r>
            <a:endParaRPr sz="1200">
              <a:solidFill>
                <a:schemeClr val="hlink"/>
              </a:solidFill>
            </a:endParaRPr>
          </a:p>
          <a:p>
            <a:pPr indent="0" lvl="0" marL="0" rtl="0" algn="r">
              <a:spcBef>
                <a:spcPts val="0"/>
              </a:spcBef>
              <a:spcAft>
                <a:spcPts val="0"/>
              </a:spcAft>
              <a:buClr>
                <a:schemeClr val="dk1"/>
              </a:buClr>
              <a:buSzPts val="1100"/>
              <a:buFont typeface="Arial"/>
              <a:buNone/>
            </a:pPr>
            <a:r>
              <a:rPr lang="en" sz="1200">
                <a:solidFill>
                  <a:schemeClr val="hlink"/>
                </a:solidFill>
              </a:rPr>
              <a:t>Análisis de variables categóricas</a:t>
            </a:r>
            <a:endParaRPr/>
          </a:p>
        </p:txBody>
      </p:sp>
      <p:sp>
        <p:nvSpPr>
          <p:cNvPr id="257" name="Google Shape;257;p36"/>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6B65"/>
                </a:solidFill>
              </a:rPr>
              <a:t>02</a:t>
            </a:r>
            <a:endParaRPr>
              <a:solidFill>
                <a:srgbClr val="FF6B65"/>
              </a:solidFill>
            </a:endParaRPr>
          </a:p>
        </p:txBody>
      </p:sp>
      <p:cxnSp>
        <p:nvCxnSpPr>
          <p:cNvPr id="258" name="Google Shape;258;p36"/>
          <p:cNvCxnSpPr/>
          <p:nvPr/>
        </p:nvCxnSpPr>
        <p:spPr>
          <a:xfrm>
            <a:off x="7578325" y="4028400"/>
            <a:ext cx="1565700" cy="0"/>
          </a:xfrm>
          <a:prstGeom prst="straightConnector1">
            <a:avLst/>
          </a:prstGeom>
          <a:noFill/>
          <a:ln cap="flat" cmpd="sng" w="9525">
            <a:solidFill>
              <a:srgbClr val="434343"/>
            </a:solidFill>
            <a:prstDash val="solid"/>
            <a:round/>
            <a:headEnd len="med" w="med" type="none"/>
            <a:tailEnd len="med" w="med" type="none"/>
          </a:ln>
        </p:spPr>
      </p:cxnSp>
      <p:grpSp>
        <p:nvGrpSpPr>
          <p:cNvPr id="259" name="Google Shape;259;p36"/>
          <p:cNvGrpSpPr/>
          <p:nvPr/>
        </p:nvGrpSpPr>
        <p:grpSpPr>
          <a:xfrm>
            <a:off x="8089940" y="561326"/>
            <a:ext cx="423413" cy="421569"/>
            <a:chOff x="7703675" y="2541175"/>
            <a:chExt cx="499425" cy="497250"/>
          </a:xfrm>
        </p:grpSpPr>
        <p:sp>
          <p:nvSpPr>
            <p:cNvPr id="260" name="Google Shape;260;p36"/>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6"/>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6"/>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6"/>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36">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1000"/>
                                        <p:tgtEl>
                                          <p:spTgt spid="25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7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p:nvPr/>
        </p:nvSpPr>
        <p:spPr>
          <a:xfrm>
            <a:off x="988987" y="3715600"/>
            <a:ext cx="1486200" cy="946200"/>
          </a:xfrm>
          <a:prstGeom prst="snip2DiagRect">
            <a:avLst>
              <a:gd fmla="val 0" name="adj1"/>
              <a:gd fmla="val 16667" name="adj2"/>
            </a:avLst>
          </a:prstGeom>
          <a:solidFill>
            <a:srgbClr val="434343"/>
          </a:solidFill>
          <a:ln>
            <a:noFill/>
          </a:ln>
          <a:effectLst>
            <a:outerShdw blurRad="57150" rotWithShape="0" algn="bl" dir="5400000" dist="1047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7"/>
          <p:cNvSpPr txBox="1"/>
          <p:nvPr/>
        </p:nvSpPr>
        <p:spPr>
          <a:xfrm>
            <a:off x="988975" y="3812050"/>
            <a:ext cx="1486200" cy="7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Condensed"/>
                <a:ea typeface="Roboto Condensed"/>
                <a:cs typeface="Roboto Condensed"/>
                <a:sym typeface="Roboto Condensed"/>
              </a:rPr>
              <a:t>69 </a:t>
            </a:r>
            <a:endParaRPr b="1" sz="1600">
              <a:solidFill>
                <a:schemeClr val="lt1"/>
              </a:solidFill>
              <a:latin typeface="Roboto Condensed"/>
              <a:ea typeface="Roboto Condensed"/>
              <a:cs typeface="Roboto Condensed"/>
              <a:sym typeface="Roboto Condensed"/>
            </a:endParaRPr>
          </a:p>
          <a:p>
            <a:pPr indent="0" lvl="0" marL="0" rtl="0" algn="ctr">
              <a:spcBef>
                <a:spcPts val="0"/>
              </a:spcBef>
              <a:spcAft>
                <a:spcPts val="0"/>
              </a:spcAft>
              <a:buClr>
                <a:schemeClr val="hlink"/>
              </a:buClr>
              <a:buSzPts val="1100"/>
              <a:buFont typeface="Arial"/>
              <a:buNone/>
            </a:pPr>
            <a:r>
              <a:rPr b="1" lang="en" sz="1600">
                <a:solidFill>
                  <a:schemeClr val="lt1"/>
                </a:solidFill>
                <a:latin typeface="Roboto Condensed"/>
                <a:ea typeface="Roboto Condensed"/>
                <a:cs typeface="Roboto Condensed"/>
                <a:sym typeface="Roboto Condensed"/>
              </a:rPr>
              <a:t>VARIABLES NUMERICAS</a:t>
            </a:r>
            <a:endParaRPr sz="1200">
              <a:solidFill>
                <a:srgbClr val="FFFFFF"/>
              </a:solidFill>
              <a:latin typeface="Roboto Condensed Light"/>
              <a:ea typeface="Roboto Condensed Light"/>
              <a:cs typeface="Roboto Condensed Light"/>
              <a:sym typeface="Roboto Condensed Light"/>
            </a:endParaRPr>
          </a:p>
        </p:txBody>
      </p:sp>
      <p:sp>
        <p:nvSpPr>
          <p:cNvPr id="272" name="Google Shape;272;p37"/>
          <p:cNvSpPr/>
          <p:nvPr/>
        </p:nvSpPr>
        <p:spPr>
          <a:xfrm>
            <a:off x="1105625" y="1111125"/>
            <a:ext cx="1486200" cy="946200"/>
          </a:xfrm>
          <a:prstGeom prst="snip2DiagRect">
            <a:avLst>
              <a:gd fmla="val 0" name="adj1"/>
              <a:gd fmla="val 16667" name="adj2"/>
            </a:avLst>
          </a:prstGeom>
          <a:solidFill>
            <a:srgbClr val="434343"/>
          </a:solidFill>
          <a:ln>
            <a:noFill/>
          </a:ln>
          <a:effectLst>
            <a:outerShdw blurRad="5715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7"/>
          <p:cNvSpPr txBox="1"/>
          <p:nvPr/>
        </p:nvSpPr>
        <p:spPr>
          <a:xfrm>
            <a:off x="1133386" y="1428438"/>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Exo 2"/>
              <a:ea typeface="Exo 2"/>
              <a:cs typeface="Exo 2"/>
              <a:sym typeface="Exo 2"/>
            </a:endParaRPr>
          </a:p>
        </p:txBody>
      </p:sp>
      <p:sp>
        <p:nvSpPr>
          <p:cNvPr id="274" name="Google Shape;274;p37"/>
          <p:cNvSpPr txBox="1"/>
          <p:nvPr/>
        </p:nvSpPr>
        <p:spPr>
          <a:xfrm>
            <a:off x="1267787" y="1653625"/>
            <a:ext cx="11619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434343"/>
              </a:buClr>
              <a:buSzPts val="1100"/>
              <a:buFont typeface="Arial"/>
              <a:buNone/>
            </a:pPr>
            <a:r>
              <a:t/>
            </a:r>
            <a:endParaRPr sz="1200">
              <a:solidFill>
                <a:srgbClr val="FFFFFF"/>
              </a:solidFill>
              <a:latin typeface="Roboto Condensed Light"/>
              <a:ea typeface="Roboto Condensed Light"/>
              <a:cs typeface="Roboto Condensed Light"/>
              <a:sym typeface="Roboto Condensed Light"/>
            </a:endParaRPr>
          </a:p>
        </p:txBody>
      </p:sp>
      <p:sp>
        <p:nvSpPr>
          <p:cNvPr id="275" name="Google Shape;275;p37"/>
          <p:cNvSpPr/>
          <p:nvPr/>
        </p:nvSpPr>
        <p:spPr>
          <a:xfrm>
            <a:off x="3079550" y="2572350"/>
            <a:ext cx="3055500" cy="833700"/>
          </a:xfrm>
          <a:prstGeom prst="snip2DiagRect">
            <a:avLst>
              <a:gd fmla="val 0" name="adj1"/>
              <a:gd fmla="val 16667" name="adj2"/>
            </a:avLst>
          </a:prstGeom>
          <a:no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7"/>
          <p:cNvSpPr/>
          <p:nvPr/>
        </p:nvSpPr>
        <p:spPr>
          <a:xfrm>
            <a:off x="6684725" y="3715600"/>
            <a:ext cx="1604400" cy="946200"/>
          </a:xfrm>
          <a:prstGeom prst="snip2DiagRect">
            <a:avLst>
              <a:gd fmla="val 0" name="adj1"/>
              <a:gd fmla="val 16667" name="adj2"/>
            </a:avLst>
          </a:prstGeom>
          <a:solidFill>
            <a:srgbClr val="434343"/>
          </a:solidFill>
          <a:ln>
            <a:noFill/>
          </a:ln>
          <a:effectLst>
            <a:outerShdw blurRad="5715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oboto Condensed"/>
                <a:ea typeface="Roboto Condensed"/>
                <a:cs typeface="Roboto Condensed"/>
                <a:sym typeface="Roboto Condensed"/>
              </a:rPr>
              <a:t>24</a:t>
            </a:r>
            <a:endParaRPr b="1" sz="1600">
              <a:solidFill>
                <a:schemeClr val="lt1"/>
              </a:solidFill>
              <a:latin typeface="Roboto Condensed"/>
              <a:ea typeface="Roboto Condensed"/>
              <a:cs typeface="Roboto Condensed"/>
              <a:sym typeface="Roboto Condensed"/>
            </a:endParaRPr>
          </a:p>
          <a:p>
            <a:pPr indent="0" lvl="0" marL="0" rtl="0" algn="ctr">
              <a:spcBef>
                <a:spcPts val="0"/>
              </a:spcBef>
              <a:spcAft>
                <a:spcPts val="0"/>
              </a:spcAft>
              <a:buNone/>
            </a:pPr>
            <a:r>
              <a:rPr b="1" lang="en" sz="1600">
                <a:solidFill>
                  <a:schemeClr val="lt1"/>
                </a:solidFill>
                <a:latin typeface="Roboto Condensed"/>
                <a:ea typeface="Roboto Condensed"/>
                <a:cs typeface="Roboto Condensed"/>
                <a:sym typeface="Roboto Condensed"/>
              </a:rPr>
              <a:t>VARIABLES CATEGORICAS</a:t>
            </a:r>
            <a:endParaRPr b="1" sz="1600">
              <a:solidFill>
                <a:schemeClr val="lt1"/>
              </a:solidFill>
              <a:latin typeface="Roboto Condensed"/>
              <a:ea typeface="Roboto Condensed"/>
              <a:cs typeface="Roboto Condensed"/>
              <a:sym typeface="Roboto Condensed"/>
            </a:endParaRPr>
          </a:p>
        </p:txBody>
      </p:sp>
      <p:cxnSp>
        <p:nvCxnSpPr>
          <p:cNvPr id="277" name="Google Shape;277;p37"/>
          <p:cNvCxnSpPr>
            <a:stCxn id="278" idx="2"/>
            <a:endCxn id="270" idx="0"/>
          </p:cNvCxnSpPr>
          <p:nvPr/>
        </p:nvCxnSpPr>
        <p:spPr>
          <a:xfrm rot="10800000">
            <a:off x="2475150" y="4188675"/>
            <a:ext cx="1326000" cy="205500"/>
          </a:xfrm>
          <a:prstGeom prst="bentConnector3">
            <a:avLst>
              <a:gd fmla="val 49999" name="adj1"/>
            </a:avLst>
          </a:prstGeom>
          <a:noFill/>
          <a:ln cap="flat" cmpd="sng" w="9525">
            <a:solidFill>
              <a:srgbClr val="595959"/>
            </a:solidFill>
            <a:prstDash val="solid"/>
            <a:round/>
            <a:headEnd len="med" w="med" type="none"/>
            <a:tailEnd len="med" w="med" type="none"/>
          </a:ln>
        </p:spPr>
      </p:cxnSp>
      <p:sp>
        <p:nvSpPr>
          <p:cNvPr id="279" name="Google Shape;279;p37"/>
          <p:cNvSpPr txBox="1"/>
          <p:nvPr/>
        </p:nvSpPr>
        <p:spPr>
          <a:xfrm>
            <a:off x="3856642" y="2759341"/>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a:solidFill>
                <a:srgbClr val="434343"/>
              </a:solidFill>
              <a:latin typeface="Exo 2"/>
              <a:ea typeface="Exo 2"/>
              <a:cs typeface="Exo 2"/>
              <a:sym typeface="Exo 2"/>
            </a:endParaRPr>
          </a:p>
        </p:txBody>
      </p:sp>
      <p:sp>
        <p:nvSpPr>
          <p:cNvPr id="280" name="Google Shape;280;p37"/>
          <p:cNvSpPr txBox="1"/>
          <p:nvPr/>
        </p:nvSpPr>
        <p:spPr>
          <a:xfrm>
            <a:off x="6725279" y="3688590"/>
            <a:ext cx="1430700" cy="392700"/>
          </a:xfrm>
          <a:prstGeom prst="rect">
            <a:avLst/>
          </a:prstGeom>
          <a:noFill/>
          <a:ln>
            <a:noFill/>
          </a:ln>
          <a:effectLst>
            <a:outerShdw blurRad="57150" rotWithShape="0" algn="bl" dir="5400000" dist="571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Exo 2"/>
              <a:ea typeface="Exo 2"/>
              <a:cs typeface="Exo 2"/>
              <a:sym typeface="Exo 2"/>
            </a:endParaRPr>
          </a:p>
        </p:txBody>
      </p:sp>
      <p:sp>
        <p:nvSpPr>
          <p:cNvPr id="278" name="Google Shape;278;p37"/>
          <p:cNvSpPr/>
          <p:nvPr/>
        </p:nvSpPr>
        <p:spPr>
          <a:xfrm>
            <a:off x="3801150" y="3921075"/>
            <a:ext cx="1486200" cy="946200"/>
          </a:xfrm>
          <a:prstGeom prst="snip2DiagRect">
            <a:avLst>
              <a:gd fmla="val 0" name="adj1"/>
              <a:gd fmla="val 16667" name="adj2"/>
            </a:avLst>
          </a:prstGeom>
          <a:solidFill>
            <a:srgbClr val="434343"/>
          </a:solidFill>
          <a:ln>
            <a:noFill/>
          </a:ln>
          <a:effectLst>
            <a:outerShdw blurRad="5715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1" name="Google Shape;281;p37"/>
          <p:cNvCxnSpPr/>
          <p:nvPr/>
        </p:nvCxnSpPr>
        <p:spPr>
          <a:xfrm flipH="1" rot="10800000">
            <a:off x="6208250" y="2139475"/>
            <a:ext cx="600000" cy="566100"/>
          </a:xfrm>
          <a:prstGeom prst="bentConnector3">
            <a:avLst>
              <a:gd fmla="val 99988" name="adj1"/>
            </a:avLst>
          </a:prstGeom>
          <a:noFill/>
          <a:ln cap="flat" cmpd="sng" w="9525">
            <a:solidFill>
              <a:srgbClr val="595959"/>
            </a:solidFill>
            <a:prstDash val="solid"/>
            <a:round/>
            <a:headEnd len="med" w="med" type="none"/>
            <a:tailEnd len="med" w="med" type="none"/>
          </a:ln>
        </p:spPr>
      </p:cxnSp>
      <p:sp>
        <p:nvSpPr>
          <p:cNvPr id="282" name="Google Shape;282;p37"/>
          <p:cNvSpPr/>
          <p:nvPr/>
        </p:nvSpPr>
        <p:spPr>
          <a:xfrm>
            <a:off x="6046450" y="1111125"/>
            <a:ext cx="1486200" cy="946200"/>
          </a:xfrm>
          <a:prstGeom prst="snip2DiagRect">
            <a:avLst>
              <a:gd fmla="val 0" name="adj1"/>
              <a:gd fmla="val 16667" name="adj2"/>
            </a:avLst>
          </a:prstGeom>
          <a:solidFill>
            <a:srgbClr val="434343"/>
          </a:solidFill>
          <a:ln>
            <a:noFill/>
          </a:ln>
          <a:effectLst>
            <a:outerShdw blurRad="5715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7"/>
          <p:cNvSpPr txBox="1"/>
          <p:nvPr/>
        </p:nvSpPr>
        <p:spPr>
          <a:xfrm>
            <a:off x="3227250" y="2704500"/>
            <a:ext cx="2689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rgbClr val="FF0000"/>
                </a:solidFill>
                <a:latin typeface="Roboto Condensed"/>
                <a:ea typeface="Roboto Condensed"/>
                <a:cs typeface="Roboto Condensed"/>
                <a:sym typeface="Roboto Condensed"/>
              </a:rPr>
              <a:t>COMPUESTO POR</a:t>
            </a:r>
            <a:endParaRPr b="1" sz="2500">
              <a:solidFill>
                <a:srgbClr val="FF0000"/>
              </a:solidFill>
              <a:latin typeface="Roboto Condensed"/>
              <a:ea typeface="Roboto Condensed"/>
              <a:cs typeface="Roboto Condensed"/>
              <a:sym typeface="Roboto Condensed"/>
            </a:endParaRPr>
          </a:p>
        </p:txBody>
      </p:sp>
      <p:sp>
        <p:nvSpPr>
          <p:cNvPr id="284" name="Google Shape;284;p37"/>
          <p:cNvSpPr txBox="1"/>
          <p:nvPr/>
        </p:nvSpPr>
        <p:spPr>
          <a:xfrm>
            <a:off x="1646675" y="590175"/>
            <a:ext cx="5615400" cy="646500"/>
          </a:xfrm>
          <a:prstGeom prst="rect">
            <a:avLst/>
          </a:prstGeom>
          <a:noFill/>
          <a:ln>
            <a:noFill/>
          </a:ln>
          <a:effectLst>
            <a:outerShdw blurRad="57150" rotWithShape="0" algn="bl" dir="5400000" dist="28575">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3000" u="sng">
                <a:solidFill>
                  <a:srgbClr val="FF0000"/>
                </a:solidFill>
                <a:latin typeface="Roboto Condensed"/>
                <a:ea typeface="Roboto Condensed"/>
                <a:cs typeface="Roboto Condensed"/>
                <a:sym typeface="Roboto Condensed"/>
              </a:rPr>
              <a:t>EL DATASET</a:t>
            </a:r>
            <a:endParaRPr b="1" sz="3500" u="sng">
              <a:solidFill>
                <a:srgbClr val="FF0000"/>
              </a:solidFill>
              <a:latin typeface="Roboto Condensed"/>
              <a:ea typeface="Roboto Condensed"/>
              <a:cs typeface="Roboto Condensed"/>
              <a:sym typeface="Roboto Condensed"/>
            </a:endParaRPr>
          </a:p>
        </p:txBody>
      </p:sp>
      <p:sp>
        <p:nvSpPr>
          <p:cNvPr id="285" name="Google Shape;285;p37"/>
          <p:cNvSpPr txBox="1"/>
          <p:nvPr/>
        </p:nvSpPr>
        <p:spPr>
          <a:xfrm>
            <a:off x="3917825" y="3982575"/>
            <a:ext cx="1161900" cy="62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b="1" lang="en" sz="1600">
                <a:solidFill>
                  <a:srgbClr val="FFFFFF"/>
                </a:solidFill>
                <a:latin typeface="Roboto Condensed"/>
                <a:ea typeface="Roboto Condensed"/>
                <a:cs typeface="Roboto Condensed"/>
                <a:sym typeface="Roboto Condensed"/>
              </a:rPr>
              <a:t>93 COLUMNAS</a:t>
            </a:r>
            <a:endParaRPr b="1" sz="1600">
              <a:solidFill>
                <a:srgbClr val="FFFFFF"/>
              </a:solidFill>
              <a:latin typeface="Roboto Condensed"/>
              <a:ea typeface="Roboto Condensed"/>
              <a:cs typeface="Roboto Condensed"/>
              <a:sym typeface="Roboto Condensed"/>
            </a:endParaRPr>
          </a:p>
        </p:txBody>
      </p:sp>
      <p:sp>
        <p:nvSpPr>
          <p:cNvPr id="286" name="Google Shape;286;p37"/>
          <p:cNvSpPr txBox="1"/>
          <p:nvPr/>
        </p:nvSpPr>
        <p:spPr>
          <a:xfrm>
            <a:off x="1267775" y="1521625"/>
            <a:ext cx="1161900" cy="7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t/>
            </a:r>
            <a:endParaRPr b="1" sz="1600">
              <a:solidFill>
                <a:srgbClr val="FFFFFF"/>
              </a:solidFill>
              <a:latin typeface="Roboto Condensed"/>
              <a:ea typeface="Roboto Condensed"/>
              <a:cs typeface="Roboto Condensed"/>
              <a:sym typeface="Roboto Condensed"/>
            </a:endParaRPr>
          </a:p>
        </p:txBody>
      </p:sp>
      <p:sp>
        <p:nvSpPr>
          <p:cNvPr id="287" name="Google Shape;287;p37"/>
          <p:cNvSpPr txBox="1"/>
          <p:nvPr/>
        </p:nvSpPr>
        <p:spPr>
          <a:xfrm>
            <a:off x="6167200" y="1236675"/>
            <a:ext cx="1244700" cy="6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b="1" lang="en" sz="1600">
                <a:solidFill>
                  <a:srgbClr val="FFFFFF"/>
                </a:solidFill>
                <a:latin typeface="Roboto Condensed"/>
                <a:ea typeface="Roboto Condensed"/>
                <a:cs typeface="Roboto Condensed"/>
                <a:sym typeface="Roboto Condensed"/>
              </a:rPr>
              <a:t>40308 </a:t>
            </a:r>
            <a:endParaRPr b="1" sz="1600">
              <a:solidFill>
                <a:srgbClr val="FFFFFF"/>
              </a:solidFill>
              <a:latin typeface="Roboto Condensed"/>
              <a:ea typeface="Roboto Condensed"/>
              <a:cs typeface="Roboto Condensed"/>
              <a:sym typeface="Roboto Condensed"/>
            </a:endParaRPr>
          </a:p>
          <a:p>
            <a:pPr indent="0" lvl="0" marL="0" rtl="0" algn="ctr">
              <a:spcBef>
                <a:spcPts val="0"/>
              </a:spcBef>
              <a:spcAft>
                <a:spcPts val="0"/>
              </a:spcAft>
              <a:buClr>
                <a:srgbClr val="434343"/>
              </a:buClr>
              <a:buSzPts val="1100"/>
              <a:buFont typeface="Arial"/>
              <a:buNone/>
            </a:pPr>
            <a:r>
              <a:rPr b="1" lang="en" sz="1600">
                <a:solidFill>
                  <a:srgbClr val="FFFFFF"/>
                </a:solidFill>
                <a:latin typeface="Roboto Condensed"/>
                <a:ea typeface="Roboto Condensed"/>
                <a:cs typeface="Roboto Condensed"/>
                <a:sym typeface="Roboto Condensed"/>
              </a:rPr>
              <a:t>FILAS</a:t>
            </a:r>
            <a:endParaRPr b="1" sz="1600">
              <a:solidFill>
                <a:srgbClr val="FFFFFF"/>
              </a:solidFill>
              <a:latin typeface="Roboto Condensed"/>
              <a:ea typeface="Roboto Condensed"/>
              <a:cs typeface="Roboto Condensed"/>
              <a:sym typeface="Roboto Condensed"/>
            </a:endParaRPr>
          </a:p>
        </p:txBody>
      </p:sp>
      <p:cxnSp>
        <p:nvCxnSpPr>
          <p:cNvPr id="288" name="Google Shape;288;p37"/>
          <p:cNvCxnSpPr/>
          <p:nvPr/>
        </p:nvCxnSpPr>
        <p:spPr>
          <a:xfrm flipH="1" rot="-5400000">
            <a:off x="4363805" y="3663263"/>
            <a:ext cx="360900" cy="600"/>
          </a:xfrm>
          <a:prstGeom prst="curvedConnector3">
            <a:avLst>
              <a:gd fmla="val 50000" name="adj1"/>
            </a:avLst>
          </a:prstGeom>
          <a:noFill/>
          <a:ln cap="flat" cmpd="sng" w="9525">
            <a:solidFill>
              <a:srgbClr val="434343"/>
            </a:solidFill>
            <a:prstDash val="solid"/>
            <a:round/>
            <a:headEnd len="med" w="med" type="none"/>
            <a:tailEnd len="med" w="med" type="none"/>
          </a:ln>
        </p:spPr>
      </p:cxnSp>
      <p:cxnSp>
        <p:nvCxnSpPr>
          <p:cNvPr id="289" name="Google Shape;289;p37"/>
          <p:cNvCxnSpPr>
            <a:stCxn id="278" idx="0"/>
            <a:endCxn id="276" idx="2"/>
          </p:cNvCxnSpPr>
          <p:nvPr/>
        </p:nvCxnSpPr>
        <p:spPr>
          <a:xfrm flipH="1" rot="10800000">
            <a:off x="5287350" y="4188675"/>
            <a:ext cx="1397400" cy="205500"/>
          </a:xfrm>
          <a:prstGeom prst="bentConnector3">
            <a:avLst>
              <a:gd fmla="val 49999" name="adj1"/>
            </a:avLst>
          </a:prstGeom>
          <a:noFill/>
          <a:ln cap="flat" cmpd="sng" w="9525">
            <a:solidFill>
              <a:srgbClr val="434343"/>
            </a:solidFill>
            <a:prstDash val="solid"/>
            <a:round/>
            <a:headEnd len="med" w="med" type="none"/>
            <a:tailEnd len="med" w="med" type="none"/>
          </a:ln>
        </p:spPr>
      </p:cxnSp>
      <p:cxnSp>
        <p:nvCxnSpPr>
          <p:cNvPr id="290" name="Google Shape;290;p37"/>
          <p:cNvCxnSpPr/>
          <p:nvPr/>
        </p:nvCxnSpPr>
        <p:spPr>
          <a:xfrm rot="10800000">
            <a:off x="2353550" y="2116638"/>
            <a:ext cx="652800" cy="576300"/>
          </a:xfrm>
          <a:prstGeom prst="bentConnector3">
            <a:avLst>
              <a:gd fmla="val 98886" name="adj1"/>
            </a:avLst>
          </a:prstGeom>
          <a:noFill/>
          <a:ln cap="flat" cmpd="sng" w="9525">
            <a:solidFill>
              <a:srgbClr val="595959"/>
            </a:solidFill>
            <a:prstDash val="solid"/>
            <a:round/>
            <a:headEnd len="med" w="med" type="none"/>
            <a:tailEnd len="med" w="med" type="none"/>
          </a:ln>
        </p:spPr>
      </p:cxnSp>
      <p:sp>
        <p:nvSpPr>
          <p:cNvPr id="291" name="Google Shape;291;p37"/>
          <p:cNvSpPr txBox="1"/>
          <p:nvPr/>
        </p:nvSpPr>
        <p:spPr>
          <a:xfrm>
            <a:off x="1267775" y="1122525"/>
            <a:ext cx="1161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Roboto Condensed"/>
                <a:ea typeface="Roboto Condensed"/>
                <a:cs typeface="Roboto Condensed"/>
                <a:sym typeface="Roboto Condensed"/>
              </a:rPr>
              <a:t>8% DE</a:t>
            </a:r>
            <a:endParaRPr b="1" sz="1600">
              <a:solidFill>
                <a:schemeClr val="lt1"/>
              </a:solidFill>
              <a:latin typeface="Roboto Condensed"/>
              <a:ea typeface="Roboto Condensed"/>
              <a:cs typeface="Roboto Condensed"/>
              <a:sym typeface="Roboto Condensed"/>
            </a:endParaRPr>
          </a:p>
          <a:p>
            <a:pPr indent="0" lvl="0" marL="0" rtl="0" algn="ctr">
              <a:spcBef>
                <a:spcPts val="0"/>
              </a:spcBef>
              <a:spcAft>
                <a:spcPts val="0"/>
              </a:spcAft>
              <a:buNone/>
            </a:pPr>
            <a:r>
              <a:rPr b="1" lang="en" sz="1600">
                <a:solidFill>
                  <a:schemeClr val="lt1"/>
                </a:solidFill>
                <a:latin typeface="Roboto Condensed"/>
                <a:ea typeface="Roboto Condensed"/>
                <a:cs typeface="Roboto Condensed"/>
                <a:sym typeface="Roboto Condensed"/>
              </a:rPr>
              <a:t>VALORES </a:t>
            </a:r>
            <a:endParaRPr b="1" sz="1600">
              <a:solidFill>
                <a:schemeClr val="lt1"/>
              </a:solidFill>
              <a:latin typeface="Roboto Condensed"/>
              <a:ea typeface="Roboto Condensed"/>
              <a:cs typeface="Roboto Condensed"/>
              <a:sym typeface="Roboto Condensed"/>
            </a:endParaRPr>
          </a:p>
          <a:p>
            <a:pPr indent="0" lvl="0" marL="0" rtl="0" algn="ctr">
              <a:spcBef>
                <a:spcPts val="0"/>
              </a:spcBef>
              <a:spcAft>
                <a:spcPts val="0"/>
              </a:spcAft>
              <a:buNone/>
            </a:pPr>
            <a:r>
              <a:rPr b="1" lang="en" sz="1600">
                <a:solidFill>
                  <a:schemeClr val="lt1"/>
                </a:solidFill>
                <a:latin typeface="Roboto Condensed"/>
                <a:ea typeface="Roboto Condensed"/>
                <a:cs typeface="Roboto Condensed"/>
                <a:sym typeface="Roboto Condensed"/>
              </a:rPr>
              <a:t>NULOS</a:t>
            </a:r>
            <a:endParaRPr b="1" sz="1600">
              <a:solidFill>
                <a:schemeClr val="lt1"/>
              </a:solidFill>
              <a:latin typeface="Roboto Condensed"/>
              <a:ea typeface="Roboto Condensed"/>
              <a:cs typeface="Roboto Condensed"/>
              <a:sym typeface="Roboto Condensed"/>
            </a:endParaRPr>
          </a:p>
        </p:txBody>
      </p:sp>
      <p:cxnSp>
        <p:nvCxnSpPr>
          <p:cNvPr id="292" name="Google Shape;292;p37"/>
          <p:cNvCxnSpPr/>
          <p:nvPr/>
        </p:nvCxnSpPr>
        <p:spPr>
          <a:xfrm>
            <a:off x="4455600" y="1303050"/>
            <a:ext cx="8400" cy="1197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1000"/>
                                        <p:tgtEl>
                                          <p:spTgt spid="281"/>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289"/>
                                        </p:tgtEl>
                                        <p:attrNameLst>
                                          <p:attrName>style.visibility</p:attrName>
                                        </p:attrNameLst>
                                      </p:cBhvr>
                                      <p:to>
                                        <p:strVal val="visible"/>
                                      </p:to>
                                    </p:set>
                                    <p:anim calcmode="lin" valueType="num">
                                      <p:cBhvr additive="base">
                                        <p:cTn dur="1000"/>
                                        <p:tgtEl>
                                          <p:spTgt spid="289"/>
                                        </p:tgtEl>
                                        <p:attrNameLst>
                                          <p:attrName>ppt_w</p:attrName>
                                        </p:attrNameLst>
                                      </p:cBhvr>
                                      <p:tavLst>
                                        <p:tav fmla="" tm="0">
                                          <p:val>
                                            <p:strVal val="0"/>
                                          </p:val>
                                        </p:tav>
                                        <p:tav fmla="" tm="100000">
                                          <p:val>
                                            <p:strVal val="#ppt_w"/>
                                          </p:val>
                                        </p:tav>
                                      </p:tavLst>
                                    </p:anim>
                                    <p:anim calcmode="lin" valueType="num">
                                      <p:cBhvr additive="base">
                                        <p:cTn dur="1000"/>
                                        <p:tgtEl>
                                          <p:spTgt spid="28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1000"/>
                                        <p:tgtEl>
                                          <p:spTgt spid="277"/>
                                        </p:tgtEl>
                                        <p:attrNameLst>
                                          <p:attrName>ppt_w</p:attrName>
                                        </p:attrNameLst>
                                      </p:cBhvr>
                                      <p:tavLst>
                                        <p:tav fmla="" tm="0">
                                          <p:val>
                                            <p:strVal val="0"/>
                                          </p:val>
                                        </p:tav>
                                        <p:tav fmla="" tm="100000">
                                          <p:val>
                                            <p:strVal val="#ppt_w"/>
                                          </p:val>
                                        </p:tav>
                                      </p:tavLst>
                                    </p:anim>
                                    <p:anim calcmode="lin" valueType="num">
                                      <p:cBhvr additive="base">
                                        <p:cTn dur="1000"/>
                                        <p:tgtEl>
                                          <p:spTgt spid="277"/>
                                        </p:tgtEl>
                                        <p:attrNameLst>
                                          <p:attrName>ppt_h</p:attrName>
                                        </p:attrNameLst>
                                      </p:cBhvr>
                                      <p:tavLst>
                                        <p:tav fmla="" tm="0">
                                          <p:val>
                                            <p:strVal val="0"/>
                                          </p:val>
                                        </p:tav>
                                        <p:tav fmla="" tm="100000">
                                          <p:val>
                                            <p:strVal val="#ppt_h"/>
                                          </p:val>
                                        </p:tav>
                                      </p:tavLst>
                                    </p:anim>
                                  </p:childTnLst>
                                </p:cTn>
                              </p:par>
                              <p:par>
                                <p:cTn fill="hold" nodeType="withEffect" presetClass="entr" presetID="2" presetSubtype="1">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1000"/>
                                        <p:tgtEl>
                                          <p:spTgt spid="29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1000"/>
                                        <p:tgtEl>
                                          <p:spTgt spid="29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Distribución de la variable target</a:t>
            </a:r>
            <a:endParaRPr/>
          </a:p>
        </p:txBody>
      </p:sp>
      <p:pic>
        <p:nvPicPr>
          <p:cNvPr id="298" name="Google Shape;298;p38"/>
          <p:cNvPicPr preferRelativeResize="0"/>
          <p:nvPr/>
        </p:nvPicPr>
        <p:blipFill rotWithShape="1">
          <a:blip r:embed="rId3">
            <a:alphaModFix/>
          </a:blip>
          <a:srcRect b="29463" l="33029" r="45753" t="33363"/>
          <a:stretch/>
        </p:blipFill>
        <p:spPr>
          <a:xfrm>
            <a:off x="812125" y="1299050"/>
            <a:ext cx="3446098" cy="3396375"/>
          </a:xfrm>
          <a:prstGeom prst="rect">
            <a:avLst/>
          </a:prstGeom>
          <a:noFill/>
          <a:ln>
            <a:noFill/>
          </a:ln>
        </p:spPr>
      </p:pic>
      <p:sp>
        <p:nvSpPr>
          <p:cNvPr id="299" name="Google Shape;299;p38"/>
          <p:cNvSpPr txBox="1"/>
          <p:nvPr/>
        </p:nvSpPr>
        <p:spPr>
          <a:xfrm>
            <a:off x="4546050" y="2797138"/>
            <a:ext cx="53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Aproximadamente </a:t>
            </a:r>
            <a:r>
              <a:rPr lang="en">
                <a:solidFill>
                  <a:srgbClr val="FF6B65"/>
                </a:solidFill>
                <a:latin typeface="Roboto Condensed Light"/>
                <a:ea typeface="Roboto Condensed Light"/>
                <a:cs typeface="Roboto Condensed Light"/>
                <a:sym typeface="Roboto Condensed Light"/>
              </a:rPr>
              <a:t>el 25% de los casos son fraude</a:t>
            </a:r>
            <a:endParaRPr>
              <a:solidFill>
                <a:srgbClr val="FF6B65"/>
              </a:solidFill>
              <a:latin typeface="Roboto Condensed Light"/>
              <a:ea typeface="Roboto Condensed Light"/>
              <a:cs typeface="Roboto Condensed Light"/>
              <a:sym typeface="Roboto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9"/>
          <p:cNvSpPr txBox="1"/>
          <p:nvPr>
            <p:ph idx="2" type="ctrTitle"/>
          </p:nvPr>
        </p:nvSpPr>
        <p:spPr>
          <a:xfrm>
            <a:off x="3074950" y="440500"/>
            <a:ext cx="5214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rPr>
              <a:t>ANÁLISIS</a:t>
            </a:r>
            <a:r>
              <a:rPr lang="en" u="sng">
                <a:solidFill>
                  <a:schemeClr val="dk1"/>
                </a:solidFill>
              </a:rPr>
              <a:t> DE CORRELACIONES</a:t>
            </a:r>
            <a:endParaRPr u="sng">
              <a:solidFill>
                <a:schemeClr val="dk1"/>
              </a:solidFill>
            </a:endParaRPr>
          </a:p>
        </p:txBody>
      </p:sp>
      <p:sp>
        <p:nvSpPr>
          <p:cNvPr id="305" name="Google Shape;305;p39"/>
          <p:cNvSpPr txBox="1"/>
          <p:nvPr>
            <p:ph idx="1" type="subTitle"/>
          </p:nvPr>
        </p:nvSpPr>
        <p:spPr>
          <a:xfrm>
            <a:off x="1398725" y="3058425"/>
            <a:ext cx="2875500" cy="178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Al tener una gran cantidad de columnas nos encontramos con la imposibilidad de poder visualizar de manera eficiente el </a:t>
            </a:r>
            <a:r>
              <a:rPr lang="en"/>
              <a:t>gráfico</a:t>
            </a:r>
            <a:r>
              <a:rPr lang="en"/>
              <a:t>.</a:t>
            </a:r>
            <a:endParaRPr/>
          </a:p>
          <a:p>
            <a:pPr indent="0" lvl="0" marL="0" rtl="0" algn="r">
              <a:spcBef>
                <a:spcPts val="0"/>
              </a:spcBef>
              <a:spcAft>
                <a:spcPts val="0"/>
              </a:spcAft>
              <a:buNone/>
            </a:pPr>
            <a:r>
              <a:rPr lang="en"/>
              <a:t>Decidimos partir el dataset en 3 partes iguales y combinarlos con la columna fraude para ver su </a:t>
            </a:r>
            <a:r>
              <a:rPr lang="en"/>
              <a:t>correlación</a:t>
            </a:r>
            <a:r>
              <a:rPr lang="en"/>
              <a:t> </a:t>
            </a:r>
            <a:endParaRPr/>
          </a:p>
        </p:txBody>
      </p:sp>
      <p:sp>
        <p:nvSpPr>
          <p:cNvPr id="306" name="Google Shape;306;p3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0000"/>
                </a:solidFill>
              </a:rPr>
              <a:t>                  ESTRATEGIA</a:t>
            </a:r>
            <a:endParaRPr>
              <a:solidFill>
                <a:srgbClr val="FF0000"/>
              </a:solidFill>
            </a:endParaRPr>
          </a:p>
        </p:txBody>
      </p:sp>
      <p:cxnSp>
        <p:nvCxnSpPr>
          <p:cNvPr id="307" name="Google Shape;307;p39"/>
          <p:cNvCxnSpPr/>
          <p:nvPr/>
        </p:nvCxnSpPr>
        <p:spPr>
          <a:xfrm>
            <a:off x="3957600" y="3045275"/>
            <a:ext cx="1368000" cy="0"/>
          </a:xfrm>
          <a:prstGeom prst="straightConnector1">
            <a:avLst/>
          </a:prstGeom>
          <a:noFill/>
          <a:ln cap="flat" cmpd="sng" w="9525">
            <a:solidFill>
              <a:srgbClr val="434343"/>
            </a:solidFill>
            <a:prstDash val="solid"/>
            <a:round/>
            <a:headEnd len="med" w="med" type="none"/>
            <a:tailEnd len="med" w="med" type="none"/>
          </a:ln>
        </p:spPr>
      </p:cxnSp>
      <p:pic>
        <p:nvPicPr>
          <p:cNvPr id="308" name="Google Shape;308;p39"/>
          <p:cNvPicPr preferRelativeResize="0"/>
          <p:nvPr/>
        </p:nvPicPr>
        <p:blipFill rotWithShape="1">
          <a:blip r:embed="rId3">
            <a:alphaModFix/>
          </a:blip>
          <a:srcRect b="0" l="20433" r="20439" t="0"/>
          <a:stretch/>
        </p:blipFill>
        <p:spPr>
          <a:xfrm>
            <a:off x="4527100" y="1386700"/>
            <a:ext cx="3584400" cy="3224100"/>
          </a:xfrm>
          <a:prstGeom prst="snip2DiagRect">
            <a:avLst>
              <a:gd fmla="val 0" name="adj1"/>
              <a:gd fmla="val 16667" name="adj2"/>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08"/>
                                        </p:tgtEl>
                                        <p:attrNameLst>
                                          <p:attrName>style.visibility</p:attrName>
                                        </p:attrNameLst>
                                      </p:cBhvr>
                                      <p:to>
                                        <p:strVal val="visible"/>
                                      </p:to>
                                    </p:set>
                                    <p:anim calcmode="lin" valueType="num">
                                      <p:cBhvr additive="base">
                                        <p:cTn dur="1000"/>
                                        <p:tgtEl>
                                          <p:spTgt spid="308"/>
                                        </p:tgtEl>
                                        <p:attrNameLst>
                                          <p:attrName>ppt_w</p:attrName>
                                        </p:attrNameLst>
                                      </p:cBhvr>
                                      <p:tavLst>
                                        <p:tav fmla="" tm="0">
                                          <p:val>
                                            <p:strVal val="0"/>
                                          </p:val>
                                        </p:tav>
                                        <p:tav fmla="" tm="100000">
                                          <p:val>
                                            <p:strVal val="#ppt_w"/>
                                          </p:val>
                                        </p:tav>
                                      </p:tavLst>
                                    </p:anim>
                                    <p:anim calcmode="lin" valueType="num">
                                      <p:cBhvr additive="base">
                                        <p:cTn dur="1000"/>
                                        <p:tgtEl>
                                          <p:spTgt spid="308"/>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1000"/>
                                        <p:tgtEl>
                                          <p:spTgt spid="3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1000"/>
                                        <p:tgtEl>
                                          <p:spTgt spid="3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